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3" r:id="rId2"/>
    <p:sldId id="306" r:id="rId3"/>
    <p:sldId id="308" r:id="rId4"/>
    <p:sldId id="309" r:id="rId5"/>
    <p:sldId id="287" r:id="rId6"/>
    <p:sldId id="294" r:id="rId7"/>
    <p:sldId id="289" r:id="rId8"/>
    <p:sldId id="290" r:id="rId9"/>
    <p:sldId id="293" r:id="rId10"/>
    <p:sldId id="295" r:id="rId11"/>
    <p:sldId id="296" r:id="rId12"/>
    <p:sldId id="298" r:id="rId13"/>
    <p:sldId id="300" r:id="rId14"/>
    <p:sldId id="299" r:id="rId15"/>
    <p:sldId id="311" r:id="rId16"/>
    <p:sldId id="312" r:id="rId17"/>
    <p:sldId id="310" r:id="rId18"/>
    <p:sldId id="301" r:id="rId19"/>
    <p:sldId id="302" r:id="rId20"/>
    <p:sldId id="303" r:id="rId21"/>
    <p:sldId id="304" r:id="rId22"/>
    <p:sldId id="305" r:id="rId23"/>
    <p:sldId id="297" r:id="rId24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F5FE"/>
    <a:srgbClr val="0192A1"/>
    <a:srgbClr val="B4FEEC"/>
    <a:srgbClr val="B4E0FE"/>
    <a:srgbClr val="B3F8FF"/>
    <a:srgbClr val="009999"/>
    <a:srgbClr val="FFFFFF"/>
    <a:srgbClr val="018B99"/>
    <a:srgbClr val="01656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24" autoAdjust="0"/>
  </p:normalViewPr>
  <p:slideViewPr>
    <p:cSldViewPr>
      <p:cViewPr varScale="1">
        <p:scale>
          <a:sx n="122" d="100"/>
          <a:sy n="122" d="100"/>
        </p:scale>
        <p:origin x="54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Лист1!$B$9</c:f>
              <c:strCache>
                <c:ptCount val="1"/>
                <c:pt idx="0">
                  <c:v>ОС МЗ</c:v>
                </c:pt>
              </c:strCache>
            </c:strRef>
          </c:tx>
          <c:spPr>
            <a:solidFill>
              <a:srgbClr val="003399">
                <a:alpha val="82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Лист1!$C$8:$H$8</c:f>
              <c:strCache>
                <c:ptCount val="6"/>
                <c:pt idx="0">
                  <c:v>Советов</c:v>
                </c:pt>
                <c:pt idx="1">
                  <c:v>Участников</c:v>
                </c:pt>
                <c:pt idx="2">
                  <c:v>НКО</c:v>
                </c:pt>
                <c:pt idx="3">
                  <c:v>Заседаний</c:v>
                </c:pt>
                <c:pt idx="4">
                  <c:v>Обращений</c:v>
                </c:pt>
                <c:pt idx="5">
                  <c:v>НПА</c:v>
                </c:pt>
              </c:strCache>
            </c:strRef>
          </c:cat>
          <c:val>
            <c:numRef>
              <c:f>Лист1!$C$9:$H$9</c:f>
              <c:numCache>
                <c:formatCode>General</c:formatCode>
                <c:ptCount val="6"/>
                <c:pt idx="0">
                  <c:v>56</c:v>
                </c:pt>
                <c:pt idx="1">
                  <c:v>1010</c:v>
                </c:pt>
                <c:pt idx="2">
                  <c:v>349</c:v>
                </c:pt>
                <c:pt idx="3">
                  <c:v>230</c:v>
                </c:pt>
                <c:pt idx="4">
                  <c:v>1017</c:v>
                </c:pt>
                <c:pt idx="5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D-474B-98B5-608B5B7CC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-3"/>
        <c:axId val="90665344"/>
        <c:axId val="90666880"/>
      </c:barChart>
      <c:catAx>
        <c:axId val="9066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02060"/>
                </a:solidFill>
              </a:defRPr>
            </a:pPr>
            <a:endParaRPr lang="ru-RU"/>
          </a:p>
        </c:txPr>
        <c:crossAx val="90666880"/>
        <c:crosses val="autoZero"/>
        <c:auto val="1"/>
        <c:lblAlgn val="ctr"/>
        <c:lblOffset val="100"/>
        <c:noMultiLvlLbl val="0"/>
      </c:catAx>
      <c:valAx>
        <c:axId val="90666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06653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Лист1!$B$25</c:f>
              <c:strCache>
                <c:ptCount val="1"/>
                <c:pt idx="0">
                  <c:v>ОС РЗН</c:v>
                </c:pt>
              </c:strCache>
            </c:strRef>
          </c:tx>
          <c:spPr>
            <a:solidFill>
              <a:srgbClr val="008080">
                <a:alpha val="82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1656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Лист1!$C$8:$H$8</c:f>
              <c:strCache>
                <c:ptCount val="6"/>
                <c:pt idx="0">
                  <c:v>Советов</c:v>
                </c:pt>
                <c:pt idx="1">
                  <c:v>Участников</c:v>
                </c:pt>
                <c:pt idx="2">
                  <c:v>НКО</c:v>
                </c:pt>
                <c:pt idx="3">
                  <c:v>Заседаний</c:v>
                </c:pt>
                <c:pt idx="4">
                  <c:v>Обращений</c:v>
                </c:pt>
                <c:pt idx="5">
                  <c:v>НПА</c:v>
                </c:pt>
              </c:strCache>
            </c:strRef>
          </c:cat>
          <c:val>
            <c:numRef>
              <c:f>Лист1!$C$25:$H$25</c:f>
              <c:numCache>
                <c:formatCode>General</c:formatCode>
                <c:ptCount val="6"/>
                <c:pt idx="0">
                  <c:v>71</c:v>
                </c:pt>
                <c:pt idx="1">
                  <c:v>885</c:v>
                </c:pt>
                <c:pt idx="2">
                  <c:v>285</c:v>
                </c:pt>
                <c:pt idx="3">
                  <c:v>265</c:v>
                </c:pt>
                <c:pt idx="4">
                  <c:v>1548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3-4D69-8266-491AF2C71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-3"/>
        <c:axId val="92275840"/>
        <c:axId val="92277376"/>
      </c:barChart>
      <c:catAx>
        <c:axId val="92275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rgbClr val="01656F"/>
                </a:solidFill>
              </a:defRPr>
            </a:pPr>
            <a:endParaRPr lang="ru-RU"/>
          </a:p>
        </c:txPr>
        <c:crossAx val="92277376"/>
        <c:crosses val="autoZero"/>
        <c:auto val="1"/>
        <c:lblAlgn val="ctr"/>
        <c:lblOffset val="100"/>
        <c:noMultiLvlLbl val="0"/>
      </c:catAx>
      <c:valAx>
        <c:axId val="92277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227584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DBC80-0ED8-4968-987F-3014EC4883B7}" type="doc">
      <dgm:prSet loTypeId="urn:microsoft.com/office/officeart/2005/8/layout/process3" loCatId="process" qsTypeId="urn:microsoft.com/office/officeart/2005/8/quickstyle/simple1" qsCatId="simple" csTypeId="urn:microsoft.com/office/officeart/2005/8/colors/accent5_3" csCatId="accent5" phldr="0"/>
      <dgm:spPr/>
      <dgm:t>
        <a:bodyPr/>
        <a:lstStyle/>
        <a:p>
          <a:endParaRPr lang="ru-RU"/>
        </a:p>
      </dgm:t>
    </dgm:pt>
    <dgm:pt modelId="{B582D083-2B12-4A1D-9E5D-8F6EFA1E57D7}">
      <dgm:prSet phldrT="[Текст]" phldr="1"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86FC04F8-CC09-4880-93FC-5D5A072846FC}" type="parTrans" cxnId="{5799C6DA-B61E-4D88-92AD-363FA3C8DAF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95CF93D-A2A8-4D04-AFA6-D587376959BB}" type="sibTrans" cxnId="{5799C6DA-B61E-4D88-92AD-363FA3C8DAF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04F790-9556-423C-BCFF-2B4CEF89AE61}">
      <dgm:prSet phldrT="[Текст]" phldr="1"/>
      <dgm:spPr/>
      <dgm:t>
        <a:bodyPr/>
        <a:lstStyle/>
        <a:p>
          <a:endParaRPr lang="ru-RU" dirty="0">
            <a:solidFill>
              <a:srgbClr val="1C006C"/>
            </a:solidFill>
            <a:latin typeface="Arial" pitchFamily="34" charset="0"/>
            <a:cs typeface="Arial" pitchFamily="34" charset="0"/>
          </a:endParaRPr>
        </a:p>
      </dgm:t>
    </dgm:pt>
    <dgm:pt modelId="{8ADE78E9-642B-41CC-8DC6-7443D2E1D515}" type="parTrans" cxnId="{46C0DEF6-72DE-42CD-BAB4-452E3589F80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0AD6EAB-BE62-4C1B-A70A-111A4531CCDE}" type="sibTrans" cxnId="{46C0DEF6-72DE-42CD-BAB4-452E3589F80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31DE80D-1AA4-4CFE-8B50-FBCD8E92A1E4}">
      <dgm:prSet phldrT="[Текст]" phldr="1"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96948B58-2816-41CF-AAE9-C195E4875461}" type="parTrans" cxnId="{E7A9244F-8C1D-4EE4-90A5-EF4DEE87F9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EED3BE7-603E-4485-9D81-25CB9A08EB88}" type="sibTrans" cxnId="{E7A9244F-8C1D-4EE4-90A5-EF4DEE87F9E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B67F2AE-15F9-448D-9995-EB9DF53869AB}">
      <dgm:prSet phldrT="[Текст]" phldr="1"/>
      <dgm:spPr/>
      <dgm:t>
        <a:bodyPr/>
        <a:lstStyle/>
        <a:p>
          <a:endParaRPr lang="ru-RU" dirty="0">
            <a:solidFill>
              <a:srgbClr val="1C006C"/>
            </a:solidFill>
            <a:latin typeface="Arial" pitchFamily="34" charset="0"/>
            <a:cs typeface="Arial" pitchFamily="34" charset="0"/>
          </a:endParaRPr>
        </a:p>
      </dgm:t>
    </dgm:pt>
    <dgm:pt modelId="{DD5E6499-F20E-46C8-9546-E5A1B28D7452}" type="parTrans" cxnId="{B195D93C-CCC3-4505-BB4B-72F7C4124F0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B364F5A-6A31-4ED2-BC0C-6B74D9B61E1B}" type="sibTrans" cxnId="{B195D93C-CCC3-4505-BB4B-72F7C4124F0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9CFFB90-9722-4269-A3F2-7ADC281311B3}">
      <dgm:prSet phldrT="[Текст]" phldr="1"/>
      <dgm:spPr/>
      <dgm:t>
        <a:bodyPr/>
        <a:lstStyle/>
        <a:p>
          <a:endParaRPr lang="ru-RU" dirty="0">
            <a:latin typeface="Arial" pitchFamily="34" charset="0"/>
            <a:cs typeface="Arial" pitchFamily="34" charset="0"/>
          </a:endParaRPr>
        </a:p>
      </dgm:t>
    </dgm:pt>
    <dgm:pt modelId="{80064148-2B6B-49FA-AC6A-6D86741E1082}" type="parTrans" cxnId="{DAF7CEEC-3763-4B2C-B857-2CB4E29EB18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F518236-6188-4BA9-A9FB-1C9F11F8EE32}" type="sibTrans" cxnId="{DAF7CEEC-3763-4B2C-B857-2CB4E29EB18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62CB7E5-A80A-41F2-9A50-A9AA4823CBBE}">
      <dgm:prSet phldrT="[Текст]" phldr="1"/>
      <dgm:spPr/>
      <dgm:t>
        <a:bodyPr/>
        <a:lstStyle/>
        <a:p>
          <a:endParaRPr lang="ru-RU" dirty="0">
            <a:solidFill>
              <a:srgbClr val="1C006C"/>
            </a:solidFill>
            <a:latin typeface="Arial" pitchFamily="34" charset="0"/>
            <a:cs typeface="Arial" pitchFamily="34" charset="0"/>
          </a:endParaRPr>
        </a:p>
      </dgm:t>
    </dgm:pt>
    <dgm:pt modelId="{0722CF35-2349-4458-9A84-1F53B1F7F014}" type="parTrans" cxnId="{4308040C-4F67-44C1-998E-1F04E1FE064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9C2E1A0-7F04-4903-9BC4-E7A298280C50}" type="sibTrans" cxnId="{4308040C-4F67-44C1-998E-1F04E1FE064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1B55DA2-DF49-415A-8223-D28FCD518B30}" type="pres">
      <dgm:prSet presAssocID="{431DBC80-0ED8-4968-987F-3014EC4883B7}" presName="linearFlow" presStyleCnt="0">
        <dgm:presLayoutVars>
          <dgm:dir/>
          <dgm:animLvl val="lvl"/>
          <dgm:resizeHandles val="exact"/>
        </dgm:presLayoutVars>
      </dgm:prSet>
      <dgm:spPr/>
    </dgm:pt>
    <dgm:pt modelId="{6DE71910-887B-4F03-87AD-096B1181C1CF}" type="pres">
      <dgm:prSet presAssocID="{B582D083-2B12-4A1D-9E5D-8F6EFA1E57D7}" presName="composite" presStyleCnt="0"/>
      <dgm:spPr/>
    </dgm:pt>
    <dgm:pt modelId="{9CD11874-9178-43D7-8A0B-0A08F1C56B6B}" type="pres">
      <dgm:prSet presAssocID="{B582D083-2B12-4A1D-9E5D-8F6EFA1E57D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30AB6F1-457D-42C8-8BE4-A8D7CB6EFEB5}" type="pres">
      <dgm:prSet presAssocID="{B582D083-2B12-4A1D-9E5D-8F6EFA1E57D7}" presName="parSh" presStyleLbl="node1" presStyleIdx="0" presStyleCnt="3"/>
      <dgm:spPr/>
    </dgm:pt>
    <dgm:pt modelId="{2E08CE29-C4D9-436C-AF63-07EB2464688B}" type="pres">
      <dgm:prSet presAssocID="{B582D083-2B12-4A1D-9E5D-8F6EFA1E57D7}" presName="desTx" presStyleLbl="fgAcc1" presStyleIdx="0" presStyleCnt="3">
        <dgm:presLayoutVars>
          <dgm:bulletEnabled val="1"/>
        </dgm:presLayoutVars>
      </dgm:prSet>
      <dgm:spPr/>
    </dgm:pt>
    <dgm:pt modelId="{F530F752-D855-4BC3-A69E-64427C3C9D97}" type="pres">
      <dgm:prSet presAssocID="{A95CF93D-A2A8-4D04-AFA6-D587376959BB}" presName="sibTrans" presStyleLbl="sibTrans2D1" presStyleIdx="0" presStyleCnt="2"/>
      <dgm:spPr/>
    </dgm:pt>
    <dgm:pt modelId="{4A840332-9A59-4BC1-8BD9-754487C0B9D1}" type="pres">
      <dgm:prSet presAssocID="{A95CF93D-A2A8-4D04-AFA6-D587376959BB}" presName="connTx" presStyleLbl="sibTrans2D1" presStyleIdx="0" presStyleCnt="2"/>
      <dgm:spPr/>
    </dgm:pt>
    <dgm:pt modelId="{0656368B-4B03-4683-8BED-8DB587552776}" type="pres">
      <dgm:prSet presAssocID="{B31DE80D-1AA4-4CFE-8B50-FBCD8E92A1E4}" presName="composite" presStyleCnt="0"/>
      <dgm:spPr/>
    </dgm:pt>
    <dgm:pt modelId="{F1C23680-3F96-4324-81FE-F12A222DE3D6}" type="pres">
      <dgm:prSet presAssocID="{B31DE80D-1AA4-4CFE-8B50-FBCD8E92A1E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F086DEE-D3E2-4A50-A784-035B8DA35423}" type="pres">
      <dgm:prSet presAssocID="{B31DE80D-1AA4-4CFE-8B50-FBCD8E92A1E4}" presName="parSh" presStyleLbl="node1" presStyleIdx="1" presStyleCnt="3"/>
      <dgm:spPr/>
    </dgm:pt>
    <dgm:pt modelId="{626EE90F-5DE2-4160-A061-AFF20909B03E}" type="pres">
      <dgm:prSet presAssocID="{B31DE80D-1AA4-4CFE-8B50-FBCD8E92A1E4}" presName="desTx" presStyleLbl="fgAcc1" presStyleIdx="1" presStyleCnt="3">
        <dgm:presLayoutVars>
          <dgm:bulletEnabled val="1"/>
        </dgm:presLayoutVars>
      </dgm:prSet>
      <dgm:spPr/>
    </dgm:pt>
    <dgm:pt modelId="{9E0DD816-4D26-4E68-B81F-F7EF544E9022}" type="pres">
      <dgm:prSet presAssocID="{CEED3BE7-603E-4485-9D81-25CB9A08EB88}" presName="sibTrans" presStyleLbl="sibTrans2D1" presStyleIdx="1" presStyleCnt="2"/>
      <dgm:spPr/>
    </dgm:pt>
    <dgm:pt modelId="{7B027041-297B-456F-9445-55EF39231D80}" type="pres">
      <dgm:prSet presAssocID="{CEED3BE7-603E-4485-9D81-25CB9A08EB88}" presName="connTx" presStyleLbl="sibTrans2D1" presStyleIdx="1" presStyleCnt="2"/>
      <dgm:spPr/>
    </dgm:pt>
    <dgm:pt modelId="{0EA0D034-D370-4CFD-9254-04F66FD95785}" type="pres">
      <dgm:prSet presAssocID="{E9CFFB90-9722-4269-A3F2-7ADC281311B3}" presName="composite" presStyleCnt="0"/>
      <dgm:spPr/>
    </dgm:pt>
    <dgm:pt modelId="{4B21F2E8-7C54-4BD1-98EF-059A88FDFEF7}" type="pres">
      <dgm:prSet presAssocID="{E9CFFB90-9722-4269-A3F2-7ADC281311B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2B7FD32-AC8E-43E4-ACC9-A22097688010}" type="pres">
      <dgm:prSet presAssocID="{E9CFFB90-9722-4269-A3F2-7ADC281311B3}" presName="parSh" presStyleLbl="node1" presStyleIdx="2" presStyleCnt="3"/>
      <dgm:spPr/>
    </dgm:pt>
    <dgm:pt modelId="{C5621853-16C8-4476-BE5F-FE035199BC15}" type="pres">
      <dgm:prSet presAssocID="{E9CFFB90-9722-4269-A3F2-7ADC281311B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388237AA-CA0C-4254-ABB6-391808ACA634}" type="presOf" srcId="{B582D083-2B12-4A1D-9E5D-8F6EFA1E57D7}" destId="{9CD11874-9178-43D7-8A0B-0A08F1C56B6B}" srcOrd="0" destOrd="0" presId="urn:microsoft.com/office/officeart/2005/8/layout/process3"/>
    <dgm:cxn modelId="{5408468C-C209-493E-8A2A-026A87D3FBCD}" type="presOf" srcId="{2B67F2AE-15F9-448D-9995-EB9DF53869AB}" destId="{626EE90F-5DE2-4160-A061-AFF20909B03E}" srcOrd="0" destOrd="0" presId="urn:microsoft.com/office/officeart/2005/8/layout/process3"/>
    <dgm:cxn modelId="{72C6BDCB-873B-4A97-A27B-31E3B3B11F56}" type="presOf" srcId="{E9CFFB90-9722-4269-A3F2-7ADC281311B3}" destId="{4B21F2E8-7C54-4BD1-98EF-059A88FDFEF7}" srcOrd="0" destOrd="0" presId="urn:microsoft.com/office/officeart/2005/8/layout/process3"/>
    <dgm:cxn modelId="{8948B714-A914-4B16-A77E-E301C291EAF9}" type="presOf" srcId="{C62CB7E5-A80A-41F2-9A50-A9AA4823CBBE}" destId="{C5621853-16C8-4476-BE5F-FE035199BC15}" srcOrd="0" destOrd="0" presId="urn:microsoft.com/office/officeart/2005/8/layout/process3"/>
    <dgm:cxn modelId="{8CECFE2F-796E-4F1C-9CB9-CB404DCC2189}" type="presOf" srcId="{B582D083-2B12-4A1D-9E5D-8F6EFA1E57D7}" destId="{930AB6F1-457D-42C8-8BE4-A8D7CB6EFEB5}" srcOrd="1" destOrd="0" presId="urn:microsoft.com/office/officeart/2005/8/layout/process3"/>
    <dgm:cxn modelId="{46C0DEF6-72DE-42CD-BAB4-452E3589F801}" srcId="{B582D083-2B12-4A1D-9E5D-8F6EFA1E57D7}" destId="{5104F790-9556-423C-BCFF-2B4CEF89AE61}" srcOrd="0" destOrd="0" parTransId="{8ADE78E9-642B-41CC-8DC6-7443D2E1D515}" sibTransId="{90AD6EAB-BE62-4C1B-A70A-111A4531CCDE}"/>
    <dgm:cxn modelId="{B195D93C-CCC3-4505-BB4B-72F7C4124F08}" srcId="{B31DE80D-1AA4-4CFE-8B50-FBCD8E92A1E4}" destId="{2B67F2AE-15F9-448D-9995-EB9DF53869AB}" srcOrd="0" destOrd="0" parTransId="{DD5E6499-F20E-46C8-9546-E5A1B28D7452}" sibTransId="{7B364F5A-6A31-4ED2-BC0C-6B74D9B61E1B}"/>
    <dgm:cxn modelId="{7301AD46-A538-4F1D-A4B8-F266353FE198}" type="presOf" srcId="{A95CF93D-A2A8-4D04-AFA6-D587376959BB}" destId="{4A840332-9A59-4BC1-8BD9-754487C0B9D1}" srcOrd="1" destOrd="0" presId="urn:microsoft.com/office/officeart/2005/8/layout/process3"/>
    <dgm:cxn modelId="{EFE4F8DC-0454-4471-83CC-967AEC0A9CDC}" type="presOf" srcId="{B31DE80D-1AA4-4CFE-8B50-FBCD8E92A1E4}" destId="{1F086DEE-D3E2-4A50-A784-035B8DA35423}" srcOrd="1" destOrd="0" presId="urn:microsoft.com/office/officeart/2005/8/layout/process3"/>
    <dgm:cxn modelId="{DAF7CEEC-3763-4B2C-B857-2CB4E29EB188}" srcId="{431DBC80-0ED8-4968-987F-3014EC4883B7}" destId="{E9CFFB90-9722-4269-A3F2-7ADC281311B3}" srcOrd="2" destOrd="0" parTransId="{80064148-2B6B-49FA-AC6A-6D86741E1082}" sibTransId="{FF518236-6188-4BA9-A9FB-1C9F11F8EE32}"/>
    <dgm:cxn modelId="{09710A00-353B-43DD-96CE-3CA737DAC20F}" type="presOf" srcId="{431DBC80-0ED8-4968-987F-3014EC4883B7}" destId="{21B55DA2-DF49-415A-8223-D28FCD518B30}" srcOrd="0" destOrd="0" presId="urn:microsoft.com/office/officeart/2005/8/layout/process3"/>
    <dgm:cxn modelId="{4308040C-4F67-44C1-998E-1F04E1FE064F}" srcId="{E9CFFB90-9722-4269-A3F2-7ADC281311B3}" destId="{C62CB7E5-A80A-41F2-9A50-A9AA4823CBBE}" srcOrd="0" destOrd="0" parTransId="{0722CF35-2349-4458-9A84-1F53B1F7F014}" sibTransId="{89C2E1A0-7F04-4903-9BC4-E7A298280C50}"/>
    <dgm:cxn modelId="{E2D1F263-1698-4939-8C5A-32B69458272E}" type="presOf" srcId="{CEED3BE7-603E-4485-9D81-25CB9A08EB88}" destId="{7B027041-297B-456F-9445-55EF39231D80}" srcOrd="1" destOrd="0" presId="urn:microsoft.com/office/officeart/2005/8/layout/process3"/>
    <dgm:cxn modelId="{5A30961F-92B7-44EB-A38A-FEB6D7E4C086}" type="presOf" srcId="{E9CFFB90-9722-4269-A3F2-7ADC281311B3}" destId="{32B7FD32-AC8E-43E4-ACC9-A22097688010}" srcOrd="1" destOrd="0" presId="urn:microsoft.com/office/officeart/2005/8/layout/process3"/>
    <dgm:cxn modelId="{11A9E00E-19B7-4A17-A5D9-937A41123B0B}" type="presOf" srcId="{5104F790-9556-423C-BCFF-2B4CEF89AE61}" destId="{2E08CE29-C4D9-436C-AF63-07EB2464688B}" srcOrd="0" destOrd="0" presId="urn:microsoft.com/office/officeart/2005/8/layout/process3"/>
    <dgm:cxn modelId="{81EBDDD3-A820-468D-852F-CF6F21943C2A}" type="presOf" srcId="{B31DE80D-1AA4-4CFE-8B50-FBCD8E92A1E4}" destId="{F1C23680-3F96-4324-81FE-F12A222DE3D6}" srcOrd="0" destOrd="0" presId="urn:microsoft.com/office/officeart/2005/8/layout/process3"/>
    <dgm:cxn modelId="{2F9CCE97-B0EB-463F-B3AC-AE53ED228ABD}" type="presOf" srcId="{CEED3BE7-603E-4485-9D81-25CB9A08EB88}" destId="{9E0DD816-4D26-4E68-B81F-F7EF544E9022}" srcOrd="0" destOrd="0" presId="urn:microsoft.com/office/officeart/2005/8/layout/process3"/>
    <dgm:cxn modelId="{92D9388F-41FD-4762-930E-D65200A1025D}" type="presOf" srcId="{A95CF93D-A2A8-4D04-AFA6-D587376959BB}" destId="{F530F752-D855-4BC3-A69E-64427C3C9D97}" srcOrd="0" destOrd="0" presId="urn:microsoft.com/office/officeart/2005/8/layout/process3"/>
    <dgm:cxn modelId="{5799C6DA-B61E-4D88-92AD-363FA3C8DAFF}" srcId="{431DBC80-0ED8-4968-987F-3014EC4883B7}" destId="{B582D083-2B12-4A1D-9E5D-8F6EFA1E57D7}" srcOrd="0" destOrd="0" parTransId="{86FC04F8-CC09-4880-93FC-5D5A072846FC}" sibTransId="{A95CF93D-A2A8-4D04-AFA6-D587376959BB}"/>
    <dgm:cxn modelId="{E7A9244F-8C1D-4EE4-90A5-EF4DEE87F9E9}" srcId="{431DBC80-0ED8-4968-987F-3014EC4883B7}" destId="{B31DE80D-1AA4-4CFE-8B50-FBCD8E92A1E4}" srcOrd="1" destOrd="0" parTransId="{96948B58-2816-41CF-AAE9-C195E4875461}" sibTransId="{CEED3BE7-603E-4485-9D81-25CB9A08EB88}"/>
    <dgm:cxn modelId="{2DAE2B64-F917-47F5-BFB2-9CA0EBDA95D6}" type="presParOf" srcId="{21B55DA2-DF49-415A-8223-D28FCD518B30}" destId="{6DE71910-887B-4F03-87AD-096B1181C1CF}" srcOrd="0" destOrd="0" presId="urn:microsoft.com/office/officeart/2005/8/layout/process3"/>
    <dgm:cxn modelId="{3BCDAE0D-2BEA-4BB9-A701-43120B9EDF6B}" type="presParOf" srcId="{6DE71910-887B-4F03-87AD-096B1181C1CF}" destId="{9CD11874-9178-43D7-8A0B-0A08F1C56B6B}" srcOrd="0" destOrd="0" presId="urn:microsoft.com/office/officeart/2005/8/layout/process3"/>
    <dgm:cxn modelId="{819B08FE-ABC6-4382-B8C8-4433DDFE84FB}" type="presParOf" srcId="{6DE71910-887B-4F03-87AD-096B1181C1CF}" destId="{930AB6F1-457D-42C8-8BE4-A8D7CB6EFEB5}" srcOrd="1" destOrd="0" presId="urn:microsoft.com/office/officeart/2005/8/layout/process3"/>
    <dgm:cxn modelId="{1240B0FA-8950-4B06-9498-2EBA7BBBB88C}" type="presParOf" srcId="{6DE71910-887B-4F03-87AD-096B1181C1CF}" destId="{2E08CE29-C4D9-436C-AF63-07EB2464688B}" srcOrd="2" destOrd="0" presId="urn:microsoft.com/office/officeart/2005/8/layout/process3"/>
    <dgm:cxn modelId="{B5A2CAD6-7D5D-498B-9573-979EA34FA838}" type="presParOf" srcId="{21B55DA2-DF49-415A-8223-D28FCD518B30}" destId="{F530F752-D855-4BC3-A69E-64427C3C9D97}" srcOrd="1" destOrd="0" presId="urn:microsoft.com/office/officeart/2005/8/layout/process3"/>
    <dgm:cxn modelId="{C947BAE4-A648-4C97-A4AC-B67C5EE9DAEE}" type="presParOf" srcId="{F530F752-D855-4BC3-A69E-64427C3C9D97}" destId="{4A840332-9A59-4BC1-8BD9-754487C0B9D1}" srcOrd="0" destOrd="0" presId="urn:microsoft.com/office/officeart/2005/8/layout/process3"/>
    <dgm:cxn modelId="{219B83FF-B478-4AED-87C3-EEF01EB4FD6F}" type="presParOf" srcId="{21B55DA2-DF49-415A-8223-D28FCD518B30}" destId="{0656368B-4B03-4683-8BED-8DB587552776}" srcOrd="2" destOrd="0" presId="urn:microsoft.com/office/officeart/2005/8/layout/process3"/>
    <dgm:cxn modelId="{F53E5009-E91D-4D0A-9385-B37743B5C6CD}" type="presParOf" srcId="{0656368B-4B03-4683-8BED-8DB587552776}" destId="{F1C23680-3F96-4324-81FE-F12A222DE3D6}" srcOrd="0" destOrd="0" presId="urn:microsoft.com/office/officeart/2005/8/layout/process3"/>
    <dgm:cxn modelId="{C0DCC08D-C004-4E3C-8CDF-8B9E14FD8E6E}" type="presParOf" srcId="{0656368B-4B03-4683-8BED-8DB587552776}" destId="{1F086DEE-D3E2-4A50-A784-035B8DA35423}" srcOrd="1" destOrd="0" presId="urn:microsoft.com/office/officeart/2005/8/layout/process3"/>
    <dgm:cxn modelId="{8018F3A8-451D-4526-A2BA-665FA87CEB85}" type="presParOf" srcId="{0656368B-4B03-4683-8BED-8DB587552776}" destId="{626EE90F-5DE2-4160-A061-AFF20909B03E}" srcOrd="2" destOrd="0" presId="urn:microsoft.com/office/officeart/2005/8/layout/process3"/>
    <dgm:cxn modelId="{CFE63796-5261-45B0-A2D2-059C6A0E9999}" type="presParOf" srcId="{21B55DA2-DF49-415A-8223-D28FCD518B30}" destId="{9E0DD816-4D26-4E68-B81F-F7EF544E9022}" srcOrd="3" destOrd="0" presId="urn:microsoft.com/office/officeart/2005/8/layout/process3"/>
    <dgm:cxn modelId="{65659145-F7DC-4913-8A04-955F6C4BC96B}" type="presParOf" srcId="{9E0DD816-4D26-4E68-B81F-F7EF544E9022}" destId="{7B027041-297B-456F-9445-55EF39231D80}" srcOrd="0" destOrd="0" presId="urn:microsoft.com/office/officeart/2005/8/layout/process3"/>
    <dgm:cxn modelId="{3BFC8FA5-96F6-4A77-85AF-CD5B763057BC}" type="presParOf" srcId="{21B55DA2-DF49-415A-8223-D28FCD518B30}" destId="{0EA0D034-D370-4CFD-9254-04F66FD95785}" srcOrd="4" destOrd="0" presId="urn:microsoft.com/office/officeart/2005/8/layout/process3"/>
    <dgm:cxn modelId="{657149FF-DB82-4405-B500-4DF8F2905B3C}" type="presParOf" srcId="{0EA0D034-D370-4CFD-9254-04F66FD95785}" destId="{4B21F2E8-7C54-4BD1-98EF-059A88FDFEF7}" srcOrd="0" destOrd="0" presId="urn:microsoft.com/office/officeart/2005/8/layout/process3"/>
    <dgm:cxn modelId="{60DC8248-65FE-4E0C-8BB5-1C1401392BF1}" type="presParOf" srcId="{0EA0D034-D370-4CFD-9254-04F66FD95785}" destId="{32B7FD32-AC8E-43E4-ACC9-A22097688010}" srcOrd="1" destOrd="0" presId="urn:microsoft.com/office/officeart/2005/8/layout/process3"/>
    <dgm:cxn modelId="{69EECD2C-9111-4C69-A4DF-207DE2C136F4}" type="presParOf" srcId="{0EA0D034-D370-4CFD-9254-04F66FD95785}" destId="{C5621853-16C8-4476-BE5F-FE035199BC1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AB6F1-457D-42C8-8BE4-A8D7CB6EFEB5}">
      <dsp:nvSpPr>
        <dsp:cNvPr id="0" name=""/>
        <dsp:cNvSpPr/>
      </dsp:nvSpPr>
      <dsp:spPr>
        <a:xfrm>
          <a:off x="4086" y="672500"/>
          <a:ext cx="1857844" cy="116640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>
            <a:latin typeface="Arial" pitchFamily="34" charset="0"/>
            <a:cs typeface="Arial" pitchFamily="34" charset="0"/>
          </a:endParaRPr>
        </a:p>
      </dsp:txBody>
      <dsp:txXfrm>
        <a:off x="4086" y="672500"/>
        <a:ext cx="1857844" cy="743137"/>
      </dsp:txXfrm>
    </dsp:sp>
    <dsp:sp modelId="{2E08CE29-C4D9-436C-AF63-07EB2464688B}">
      <dsp:nvSpPr>
        <dsp:cNvPr id="0" name=""/>
        <dsp:cNvSpPr/>
      </dsp:nvSpPr>
      <dsp:spPr>
        <a:xfrm>
          <a:off x="384608" y="1415637"/>
          <a:ext cx="1857844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700" kern="1200" dirty="0">
            <a:solidFill>
              <a:srgbClr val="1C006C"/>
            </a:solidFill>
            <a:latin typeface="Arial" pitchFamily="34" charset="0"/>
            <a:cs typeface="Arial" pitchFamily="34" charset="0"/>
          </a:endParaRPr>
        </a:p>
      </dsp:txBody>
      <dsp:txXfrm>
        <a:off x="430158" y="1461187"/>
        <a:ext cx="1766744" cy="1464100"/>
      </dsp:txXfrm>
    </dsp:sp>
    <dsp:sp modelId="{F530F752-D855-4BC3-A69E-64427C3C9D97}">
      <dsp:nvSpPr>
        <dsp:cNvPr id="0" name=""/>
        <dsp:cNvSpPr/>
      </dsp:nvSpPr>
      <dsp:spPr>
        <a:xfrm>
          <a:off x="2143573" y="812794"/>
          <a:ext cx="597082" cy="462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>
            <a:latin typeface="Arial" pitchFamily="34" charset="0"/>
            <a:cs typeface="Arial" pitchFamily="34" charset="0"/>
          </a:endParaRPr>
        </a:p>
      </dsp:txBody>
      <dsp:txXfrm>
        <a:off x="2143573" y="905304"/>
        <a:ext cx="458317" cy="277529"/>
      </dsp:txXfrm>
    </dsp:sp>
    <dsp:sp modelId="{1F086DEE-D3E2-4A50-A784-035B8DA35423}">
      <dsp:nvSpPr>
        <dsp:cNvPr id="0" name=""/>
        <dsp:cNvSpPr/>
      </dsp:nvSpPr>
      <dsp:spPr>
        <a:xfrm>
          <a:off x="2988501" y="672500"/>
          <a:ext cx="1857844" cy="116640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02610"/>
            <a:satOff val="-1119"/>
            <a:lumOff val="127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>
            <a:latin typeface="Arial" pitchFamily="34" charset="0"/>
            <a:cs typeface="Arial" pitchFamily="34" charset="0"/>
          </a:endParaRPr>
        </a:p>
      </dsp:txBody>
      <dsp:txXfrm>
        <a:off x="2988501" y="672500"/>
        <a:ext cx="1857844" cy="743137"/>
      </dsp:txXfrm>
    </dsp:sp>
    <dsp:sp modelId="{626EE90F-5DE2-4160-A061-AFF20909B03E}">
      <dsp:nvSpPr>
        <dsp:cNvPr id="0" name=""/>
        <dsp:cNvSpPr/>
      </dsp:nvSpPr>
      <dsp:spPr>
        <a:xfrm>
          <a:off x="3369023" y="1415637"/>
          <a:ext cx="1857844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102610"/>
              <a:satOff val="-1119"/>
              <a:lumOff val="127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700" kern="1200" dirty="0">
            <a:solidFill>
              <a:srgbClr val="1C006C"/>
            </a:solidFill>
            <a:latin typeface="Arial" pitchFamily="34" charset="0"/>
            <a:cs typeface="Arial" pitchFamily="34" charset="0"/>
          </a:endParaRPr>
        </a:p>
      </dsp:txBody>
      <dsp:txXfrm>
        <a:off x="3414573" y="1461187"/>
        <a:ext cx="1766744" cy="1464100"/>
      </dsp:txXfrm>
    </dsp:sp>
    <dsp:sp modelId="{9E0DD816-4D26-4E68-B81F-F7EF544E9022}">
      <dsp:nvSpPr>
        <dsp:cNvPr id="0" name=""/>
        <dsp:cNvSpPr/>
      </dsp:nvSpPr>
      <dsp:spPr>
        <a:xfrm>
          <a:off x="5127988" y="812794"/>
          <a:ext cx="597082" cy="462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05287"/>
            <a:satOff val="-3828"/>
            <a:lumOff val="228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>
            <a:latin typeface="Arial" pitchFamily="34" charset="0"/>
            <a:cs typeface="Arial" pitchFamily="34" charset="0"/>
          </a:endParaRPr>
        </a:p>
      </dsp:txBody>
      <dsp:txXfrm>
        <a:off x="5127988" y="905304"/>
        <a:ext cx="458317" cy="277529"/>
      </dsp:txXfrm>
    </dsp:sp>
    <dsp:sp modelId="{32B7FD32-AC8E-43E4-ACC9-A22097688010}">
      <dsp:nvSpPr>
        <dsp:cNvPr id="0" name=""/>
        <dsp:cNvSpPr/>
      </dsp:nvSpPr>
      <dsp:spPr>
        <a:xfrm>
          <a:off x="5972916" y="672500"/>
          <a:ext cx="1857844" cy="116640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 dirty="0">
            <a:latin typeface="Arial" pitchFamily="34" charset="0"/>
            <a:cs typeface="Arial" pitchFamily="34" charset="0"/>
          </a:endParaRPr>
        </a:p>
      </dsp:txBody>
      <dsp:txXfrm>
        <a:off x="5972916" y="672500"/>
        <a:ext cx="1857844" cy="743137"/>
      </dsp:txXfrm>
    </dsp:sp>
    <dsp:sp modelId="{C5621853-16C8-4476-BE5F-FE035199BC15}">
      <dsp:nvSpPr>
        <dsp:cNvPr id="0" name=""/>
        <dsp:cNvSpPr/>
      </dsp:nvSpPr>
      <dsp:spPr>
        <a:xfrm>
          <a:off x="6353439" y="1415637"/>
          <a:ext cx="1857844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205221"/>
              <a:satOff val="-2238"/>
              <a:lumOff val="255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700" kern="1200" dirty="0">
            <a:solidFill>
              <a:srgbClr val="1C006C"/>
            </a:solidFill>
            <a:latin typeface="Arial" pitchFamily="34" charset="0"/>
            <a:cs typeface="Arial" pitchFamily="34" charset="0"/>
          </a:endParaRPr>
        </a:p>
      </dsp:txBody>
      <dsp:txXfrm>
        <a:off x="6398989" y="1461187"/>
        <a:ext cx="1766744" cy="1464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6282A-8DC8-4562-B89C-6E8DAB476020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FEFEC-0197-4E07-8906-29B59112A0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2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928676"/>
            <a:ext cx="5929354" cy="1102519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F0092"/>
                </a:solidFill>
                <a:latin typeface="Century Gothic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714626"/>
            <a:ext cx="5643602" cy="12858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7286625" y="4714875"/>
            <a:ext cx="17526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5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84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930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256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182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22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768072"/>
            <a:ext cx="8572560" cy="1232306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68271"/>
            <a:ext cx="6400800" cy="642942"/>
          </a:xfrm>
        </p:spPr>
        <p:txBody>
          <a:bodyPr/>
          <a:lstStyle>
            <a:lvl1pPr marL="0" indent="0" algn="ctr">
              <a:buNone/>
              <a:defRPr>
                <a:solidFill>
                  <a:srgbClr val="342D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0"/>
          </p:nvPr>
        </p:nvSpPr>
        <p:spPr>
          <a:xfrm>
            <a:off x="4500562" y="535768"/>
            <a:ext cx="4486252" cy="321471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42D7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1"/>
          </p:nvPr>
        </p:nvSpPr>
        <p:spPr>
          <a:xfrm>
            <a:off x="214282" y="4286263"/>
            <a:ext cx="6057888" cy="37505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67875"/>
            <a:ext cx="7715304" cy="321471"/>
          </a:xfrm>
        </p:spPr>
        <p:txBody>
          <a:bodyPr/>
          <a:lstStyle>
            <a:lvl1pPr>
              <a:defRPr>
                <a:solidFill>
                  <a:srgbClr val="342D7B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214282" y="4714890"/>
            <a:ext cx="8501122" cy="26789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67875"/>
            <a:ext cx="7715304" cy="321471"/>
          </a:xfrm>
        </p:spPr>
        <p:txBody>
          <a:bodyPr/>
          <a:lstStyle>
            <a:lvl1pPr>
              <a:defRPr>
                <a:solidFill>
                  <a:srgbClr val="342D7B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214282" y="4714890"/>
            <a:ext cx="8501122" cy="26789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05978"/>
            <a:ext cx="5757874" cy="115132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F0092"/>
                </a:solidFill>
                <a:latin typeface="Century Gothic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7"/>
            <a:ext cx="8229600" cy="3286149"/>
          </a:xfrm>
        </p:spPr>
        <p:txBody>
          <a:bodyPr/>
          <a:lstStyle>
            <a:lvl1pPr>
              <a:defRPr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7504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8"/>
            <a:ext cx="8072494" cy="1021556"/>
          </a:xfrm>
        </p:spPr>
        <p:txBody>
          <a:bodyPr anchor="t"/>
          <a:lstStyle>
            <a:lvl1pPr algn="l">
              <a:defRPr sz="4000" b="1" cap="all">
                <a:solidFill>
                  <a:srgbClr val="1F0092"/>
                </a:solidFill>
                <a:latin typeface="Century Gothic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357304"/>
            <a:ext cx="7772400" cy="3286148"/>
          </a:xfrm>
        </p:spPr>
        <p:txBody>
          <a:bodyPr/>
          <a:lstStyle>
            <a:lvl1pPr marL="0" indent="0">
              <a:buNone/>
              <a:defRPr sz="20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2858"/>
            <a:ext cx="7558118" cy="1021556"/>
          </a:xfrm>
        </p:spPr>
        <p:txBody>
          <a:bodyPr anchor="t"/>
          <a:lstStyle>
            <a:lvl1pPr algn="l">
              <a:defRPr sz="4000" b="1" cap="all">
                <a:solidFill>
                  <a:srgbClr val="1F0092"/>
                </a:solidFill>
                <a:latin typeface="Century Gothic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43057"/>
            <a:ext cx="7772400" cy="2786081"/>
          </a:xfrm>
        </p:spPr>
        <p:txBody>
          <a:bodyPr/>
          <a:lstStyle>
            <a:lvl1pPr marL="0" indent="0">
              <a:buNone/>
              <a:defRPr sz="20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7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829312" cy="85725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F0092"/>
                </a:solidFill>
                <a:latin typeface="Century Gothic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69202"/>
            <a:ext cx="4038600" cy="3688564"/>
          </a:xfrm>
        </p:spPr>
        <p:txBody>
          <a:bodyPr/>
          <a:lstStyle>
            <a:lvl1pPr>
              <a:defRPr sz="28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sz="half" idx="10"/>
          </p:nvPr>
        </p:nvSpPr>
        <p:spPr>
          <a:xfrm>
            <a:off x="4676804" y="1169202"/>
            <a:ext cx="4038600" cy="3688564"/>
          </a:xfrm>
        </p:spPr>
        <p:txBody>
          <a:bodyPr/>
          <a:lstStyle>
            <a:lvl1pPr>
              <a:defRPr sz="2800">
                <a:solidFill>
                  <a:srgbClr val="1C006C"/>
                </a:solidFill>
              </a:defRPr>
            </a:lvl1pPr>
            <a:lvl2pPr>
              <a:defRPr sz="2400">
                <a:solidFill>
                  <a:srgbClr val="1C006C"/>
                </a:solidFill>
              </a:defRPr>
            </a:lvl2pPr>
            <a:lvl3pPr>
              <a:defRPr sz="2000">
                <a:solidFill>
                  <a:srgbClr val="1C006C"/>
                </a:solidFill>
              </a:defRPr>
            </a:lvl3pPr>
            <a:lvl4pPr>
              <a:defRPr sz="1800">
                <a:solidFill>
                  <a:srgbClr val="1C006C"/>
                </a:solidFill>
              </a:defRPr>
            </a:lvl4pPr>
            <a:lvl5pPr>
              <a:defRPr sz="1800">
                <a:solidFill>
                  <a:srgbClr val="1C006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955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05979"/>
            <a:ext cx="5829312" cy="85725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F0092"/>
                </a:solidFill>
                <a:latin typeface="Century Gothic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5735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037176"/>
            <a:ext cx="4040188" cy="2963466"/>
          </a:xfrm>
        </p:spPr>
        <p:txBody>
          <a:bodyPr/>
          <a:lstStyle>
            <a:lvl1pPr>
              <a:defRPr sz="24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5735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037176"/>
            <a:ext cx="4041775" cy="2963466"/>
          </a:xfrm>
        </p:spPr>
        <p:txBody>
          <a:bodyPr/>
          <a:lstStyle>
            <a:lvl1pPr>
              <a:defRPr sz="24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1C006C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7955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1214428"/>
          <a:ext cx="821537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829312" cy="85725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F0092"/>
                </a:solidFill>
                <a:latin typeface="Century Gothic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21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75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71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928938" y="206375"/>
            <a:ext cx="57578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00188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6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87" r:id="rId10"/>
    <p:sldLayoutId id="2147483896" r:id="rId11"/>
    <p:sldLayoutId id="2147483897" r:id="rId12"/>
    <p:sldLayoutId id="2147483898" r:id="rId13"/>
    <p:sldLayoutId id="2147483899" r:id="rId14"/>
    <p:sldLayoutId id="2147483915" r:id="rId15"/>
    <p:sldLayoutId id="2147483916" r:id="rId16"/>
    <p:sldLayoutId id="214748391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F0092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9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9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9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F009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F009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F009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F009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F009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1C00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1C006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C006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1C006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1C00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2.png"/><Relationship Id="rId7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jpe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http://www.socmech.ru/Socmex.gif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14"/>
            <a:ext cx="6497638" cy="450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857370"/>
            <a:ext cx="8572560" cy="85725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1C0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r>
              <a:rPr lang="ru-RU" sz="2400" dirty="0">
                <a:solidFill>
                  <a:srgbClr val="1C006C"/>
                </a:solidFill>
                <a:latin typeface="+mj-lt"/>
              </a:rPr>
              <a:t> РОЛЬ ОБЩЕСТВЕННЫХ ОРГАНИЗАЦИЙ ПАЦИЕНТОВ В ПОВЫШЕНИИ ЭФФЕКТИВНОСТИ СИСТЕМЫ ЗДРАВООХРАНЕНИЯ</a:t>
            </a:r>
            <a:endParaRPr lang="ru-RU" sz="2400" dirty="0">
              <a:solidFill>
                <a:srgbClr val="1C00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1"/>
          </p:nvPr>
        </p:nvSpPr>
        <p:spPr>
          <a:xfrm>
            <a:off x="214282" y="4572015"/>
            <a:ext cx="6057888" cy="375050"/>
          </a:xfrm>
        </p:spPr>
        <p:txBody>
          <a:bodyPr>
            <a:normAutofit/>
          </a:bodyPr>
          <a:lstStyle/>
          <a:p>
            <a:r>
              <a:rPr lang="ru-RU" sz="1600" dirty="0"/>
              <a:t>Москва,  9 ноября 2016 г. </a:t>
            </a:r>
          </a:p>
        </p:txBody>
      </p:sp>
      <p:pic>
        <p:nvPicPr>
          <p:cNvPr id="2053" name="Picture 5" descr="C:\Users\User-\Documents\ОООИБРС\ВСП\Презентация ВСП\элементы презентации 16х9\полос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8"/>
            <a:ext cx="9137651" cy="92075"/>
          </a:xfrm>
          <a:prstGeom prst="rect">
            <a:avLst/>
          </a:prstGeom>
          <a:noFill/>
        </p:spPr>
      </p:pic>
      <p:pic>
        <p:nvPicPr>
          <p:cNvPr id="10" name="Picture 5" descr="C:\Users\User-\Documents\ОООИБРС\ВСП\Презентация ВСП\элементы презентации 16х9\полос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32" y="2928940"/>
            <a:ext cx="9137651" cy="92075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857224" y="3357568"/>
            <a:ext cx="5857916" cy="857255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C006C"/>
                </a:solidFill>
              </a:rPr>
              <a:t>Жулёв </a:t>
            </a:r>
            <a:r>
              <a:rPr lang="ru-RU" sz="1400" b="1">
                <a:solidFill>
                  <a:srgbClr val="1C006C"/>
                </a:solidFill>
              </a:rPr>
              <a:t>Юрий Александрович,</a:t>
            </a:r>
            <a:endParaRPr lang="ru-RU" sz="1400" b="1" dirty="0">
              <a:solidFill>
                <a:srgbClr val="1C006C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C006C"/>
                </a:solidFill>
              </a:rPr>
              <a:t>Президент Всероссийского общества гемофилии,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C006C"/>
                </a:solidFill>
              </a:rPr>
              <a:t>Сопредседатель Всероссийского союза пациентов</a:t>
            </a:r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7164448" y="3507854"/>
            <a:ext cx="1440000" cy="1440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9773" y="3638178"/>
            <a:ext cx="1149350" cy="1179512"/>
          </a:xfrm>
          <a:prstGeom prst="rect">
            <a:avLst/>
          </a:prstGeom>
          <a:noFill/>
        </p:spPr>
      </p:pic>
      <p:pic>
        <p:nvPicPr>
          <p:cNvPr id="2051" name="Picture 3" descr="C:\Users\User-\Documents\ОООИБРС\ВСП\Презентация ВСП\элементы презентации 16х9\четырехуг_сер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2763" y="500048"/>
            <a:ext cx="4821237" cy="450850"/>
          </a:xfrm>
          <a:prstGeom prst="rect">
            <a:avLst/>
          </a:prstGeom>
          <a:noFill/>
        </p:spPr>
      </p:pic>
      <p:sp>
        <p:nvSpPr>
          <p:cNvPr id="13" name="Текст 12"/>
          <p:cNvSpPr>
            <a:spLocks noGrp="1"/>
          </p:cNvSpPr>
          <p:nvPr>
            <p:ph type="body" idx="10"/>
          </p:nvPr>
        </p:nvSpPr>
        <p:spPr>
          <a:xfrm>
            <a:off x="5000628" y="535768"/>
            <a:ext cx="3986186" cy="321471"/>
          </a:xfrm>
        </p:spPr>
        <p:txBody>
          <a:bodyPr>
            <a:noAutofit/>
          </a:bodyPr>
          <a:lstStyle/>
          <a:p>
            <a:r>
              <a:rPr lang="en-US" sz="1400" b="1" dirty="0"/>
              <a:t>VII </a:t>
            </a:r>
            <a:r>
              <a:rPr lang="ru-RU" sz="1400" b="1" dirty="0"/>
              <a:t>Всероссийский конгресс пациентов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539552" y="1059582"/>
            <a:ext cx="7992888" cy="3096344"/>
            <a:chOff x="370438" y="1059582"/>
            <a:chExt cx="8522042" cy="2736304"/>
          </a:xfrm>
        </p:grpSpPr>
        <p:sp>
          <p:nvSpPr>
            <p:cNvPr id="17" name="Содержимое 1"/>
            <p:cNvSpPr txBox="1">
              <a:spLocks/>
            </p:cNvSpPr>
            <p:nvPr/>
          </p:nvSpPr>
          <p:spPr>
            <a:xfrm>
              <a:off x="514455" y="2019686"/>
              <a:ext cx="8378025" cy="17762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1200000"/>
              <a:lightRig rig="threePt" dir="t"/>
            </a:scene3d>
          </p:spPr>
          <p:txBody>
            <a:bodyPr anchor="ctr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1. Совет общественных организаций по защите прав пациентов при Министерстве здравоохранения Российской Федерации (далее - Совет) является совещательным органом, осуществляющим рассмотрение и выработку предложений по вопросам организации и оказания медицинской помощи, включая лекарственное обеспечение, а также по вопросам повышения эффективности и безопасности медицинских технологий и медицинской продукции, совершенствования системы здравоохранения и государственной системы оказания медицинской помощи,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расширения общественного контроля в сфере здравоохранения.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Содержимое 1"/>
            <p:cNvSpPr txBox="1">
              <a:spLocks/>
            </p:cNvSpPr>
            <p:nvPr/>
          </p:nvSpPr>
          <p:spPr>
            <a:xfrm>
              <a:off x="442447" y="1947678"/>
              <a:ext cx="8378025" cy="17762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1200000"/>
              <a:lightRig rig="threePt" dir="t"/>
            </a:scene3d>
          </p:spPr>
          <p:txBody>
            <a:bodyPr anchor="ctr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1. Совет общественных организаций по защите прав пациентов при Министерстве здравоохранения Российской Федерации (далее - Совет) является совещательным органом, осуществляющим рассмотрение и выработку предложений по вопросам организации и оказания медицинской помощи, включая лекарственное обеспечение, а также по вопросам повышения эффективности и безопасности медицинских технологий и медицинской продукции, совершенствования системы здравоохранения и государственной системы оказания медицинской помощи,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расширения общественного контроля в сфере здравоохранения.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Содержимое 1"/>
            <p:cNvSpPr txBox="1">
              <a:spLocks/>
            </p:cNvSpPr>
            <p:nvPr/>
          </p:nvSpPr>
          <p:spPr>
            <a:xfrm>
              <a:off x="370438" y="1059582"/>
              <a:ext cx="8378025" cy="259228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1200000"/>
              <a:lightRig rig="threePt" dir="t"/>
            </a:scene3d>
          </p:spPr>
          <p:txBody>
            <a:bodyPr anchor="ctr">
              <a:noAutofit/>
            </a:bodyPr>
            <a:lstStyle/>
            <a:p>
              <a:pPr lvl="0">
                <a:defRPr/>
              </a:pP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endParaRPr>
            </a:p>
            <a:p>
              <a:pPr lvl="0">
                <a:spcAft>
                  <a:spcPts val="600"/>
                </a:spcAft>
                <a:defRPr/>
              </a:pPr>
              <a:r>
                <a:rPr lang="ru-RU" sz="1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  <a:t>Положение о совете общественных организаций по защите прав пациентов при Министерстве Здравоохранения Российской Федерации</a:t>
              </a:r>
            </a:p>
            <a:p>
              <a:pPr lvl="0">
                <a:spcAft>
                  <a:spcPts val="300"/>
                </a:spcAft>
                <a:defRPr/>
              </a:pP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  <a:t>в ред. Приказа Минздрава России от 30.10.2013 N 808  (приложение № 1 к приказу Министерства Здравоохранения Российской Федерации </a:t>
              </a:r>
              <a:b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</a:b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  <a:t>от 23 октября 2012 г. N 437)</a:t>
              </a:r>
            </a:p>
            <a:p>
              <a:pPr lvl="0">
                <a:defRPr/>
              </a:pPr>
              <a:endPara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1. Совет общественных организаций по защите прав пациентов при Министерстве здравоохранения Российской Федерации (далее - Совет) является совещательным органом, осуществляющим рассмотрение и выработку предложений по вопросам организации и оказания медицинской помощи, включая лекарственное обеспечение, а также по вопросам повышения эффективности и безопасности медицинских технологий и медицинской продукции, совершенствования системы здравоохранения и государственной системы оказания медицинской помощи,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расширения общественного контроля в сфере здравоохранения.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1C006C"/>
                </a:solidFill>
                <a:latin typeface="+mj-lt"/>
              </a:rPr>
              <a:t>Общественные советы в здравоохранении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3779912" y="987574"/>
            <a:ext cx="2448272" cy="3456384"/>
            <a:chOff x="2772200" y="0"/>
            <a:chExt cx="3600000" cy="473199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772200" y="0"/>
              <a:ext cx="3600000" cy="4731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16"/>
            <a:stretch>
              <a:fillRect/>
            </a:stretch>
          </p:blipFill>
          <p:spPr>
            <a:xfrm>
              <a:off x="2916200" y="91224"/>
              <a:ext cx="3312000" cy="454954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Прямоугольник 12"/>
          <p:cNvSpPr/>
          <p:nvPr/>
        </p:nvSpPr>
        <p:spPr>
          <a:xfrm>
            <a:off x="395536" y="987574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>
                <a:solidFill>
                  <a:srgbClr val="1C006C"/>
                </a:solidFill>
                <a:latin typeface="+mn-lt"/>
              </a:rPr>
              <a:t>Письмо МЗ РФ в поддержку школ пациентов.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solidFill>
                  <a:srgbClr val="1C006C"/>
                </a:solidFill>
                <a:latin typeface="+mn-lt"/>
              </a:rPr>
              <a:t>Внесение изменений в Приказ МЗ РФ N 1175н «Об утверждении порядка назначения и выписывания лекарственных препаратов …», позволившее выписывать льготные лекарства на 3 месяца. 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solidFill>
                  <a:srgbClr val="1C006C"/>
                </a:solidFill>
                <a:latin typeface="+mn-lt"/>
              </a:rPr>
              <a:t>Разъяснения МЗ РФ о незаконности отказа в выписке лекарства ссылкой на его отсутствие в аптеках и неправомерность направлять к терапевту за талоном-направлением для посещения специалиста с целью выписки рецепта. 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1C006C"/>
                </a:solidFill>
                <a:latin typeface="+mj-lt"/>
              </a:rPr>
              <a:t>Совет общественных организаций по защите прав пациентов при Минздраве РФ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 l="50793" t="4200" r="12982" b="4801"/>
          <a:stretch>
            <a:fillRect/>
          </a:stretch>
        </p:blipFill>
        <p:spPr bwMode="auto">
          <a:xfrm>
            <a:off x="6300192" y="1059582"/>
            <a:ext cx="2344137" cy="33123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467544" y="1347614"/>
            <a:ext cx="8280920" cy="2736304"/>
            <a:chOff x="395536" y="1635646"/>
            <a:chExt cx="8358195" cy="2448272"/>
          </a:xfrm>
        </p:grpSpPr>
        <p:sp>
          <p:nvSpPr>
            <p:cNvPr id="17" name="Объект 1"/>
            <p:cNvSpPr txBox="1">
              <a:spLocks/>
            </p:cNvSpPr>
            <p:nvPr/>
          </p:nvSpPr>
          <p:spPr>
            <a:xfrm>
              <a:off x="539552" y="1779662"/>
              <a:ext cx="8214179" cy="2304256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1200000"/>
              <a:lightRig rig="threePt" dir="t"/>
            </a:scene3d>
          </p:spPr>
          <p:txBody>
            <a:bodyPr>
              <a:norm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1.1. Общественный совет по защите прав пациентов при Федеральной службе по надзору в сфере здравоохранения (далее - Совет) и его региональные отделения (далее - Отделения Совета) является совещательным органом при Федеральной службе по надзору в сфере здравоохранения (далее -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Росздравнадзор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) и при Территориальных органах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Росздравнадзора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по субъектам Российской Федерации, осуществляющим рассмотрение вопросов, связанных с реализацией в Российской Федерации прав граждан на охрану здоровья, в том числе: повышения качества и доступности всех видов медицинской помощи, эффективности и безопасности медицинских и реабилитационных технологий и медицинской продукции, реформирования системы здравоохранения, реабилитации населения, совершенствования государственной системы контроля и надзора в сфере оказания медицинской помощи.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Объект 1"/>
            <p:cNvSpPr txBox="1">
              <a:spLocks/>
            </p:cNvSpPr>
            <p:nvPr/>
          </p:nvSpPr>
          <p:spPr>
            <a:xfrm>
              <a:off x="467544" y="1707654"/>
              <a:ext cx="8214179" cy="2304256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1200000"/>
              <a:lightRig rig="threePt" dir="t"/>
            </a:scene3d>
          </p:spPr>
          <p:txBody>
            <a:bodyPr>
              <a:norm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1.1. Общественный совет по защите прав пациентов при Федеральной службе по надзору в сфере здравоохранения (далее - Совет) и его региональные отделения (далее - Отделения Совета) является совещательным органом при Федеральной службе по надзору в сфере здравоохранения (далее -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Росздравнадзор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) и при Территориальных органах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Росздравнадзора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по субъектам Российской Федерации, осуществляющим рассмотрение вопросов, связанных с реализацией в Российской Федерации прав граждан на охрану здоровья, в том числе: повышения качества и доступности всех видов медицинской помощи, эффективности и безопасности медицинских и реабилитационных технологий и медицинской продукции, реформирования системы здравоохранения, реабилитации населения, совершенствования государственной системы контроля и надзора в сфере оказания медицинской помощи.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Объект 1"/>
            <p:cNvSpPr txBox="1">
              <a:spLocks/>
            </p:cNvSpPr>
            <p:nvPr/>
          </p:nvSpPr>
          <p:spPr>
            <a:xfrm>
              <a:off x="395536" y="1635646"/>
              <a:ext cx="8214179" cy="2304256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1200000"/>
              <a:lightRig rig="threePt" dir="t"/>
            </a:scene3d>
          </p:spPr>
          <p:txBody>
            <a:bodyPr>
              <a:normAutofit fontScale="92500" lnSpcReduction="20000"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  <a:t>Положение об  Общественном совете по защите прав пациентов при </a:t>
              </a:r>
              <a:b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</a:br>
              <a:r>
                <a:rPr lang="ru-RU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  <a:t>Федеральной службе по надзору в сфере здравоохранения</a:t>
              </a:r>
            </a:p>
            <a:p>
              <a:pPr lvl="0">
                <a:spcBef>
                  <a:spcPct val="20000"/>
                </a:spcBef>
                <a:defRPr/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  <a:t>(Утверждено Приказом Росздравнадзора №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  <a:t> 2070-</a:t>
              </a:r>
              <a:r>
                <a:rPr lang="ru-RU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  <a:t>Пр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+mn-cs"/>
                </a:rPr>
                <a:t>/06 от 18.09.2006 г.  (в ред. Приказа Росздравнадзора от 20.08.2010 N 8491-Пр/10 (ред. 29.01.2014)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1.1. Общественный совет по защите прав пациентов при Федеральной службе по надзору в сфере здравоохранения (далее - Совет) и его региональные отделения (далее - Отделения Совета) является совещательным органом при Федеральной службе по надзору в сфере здравоохранения (далее -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Росздравнадзор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) и при Территориальных органах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Росздравнадзора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по субъектам Российской Федерации, осуществляющим рассмотрение вопросов, связанных с реализацией в Российской Федерации прав граждан на охрану здоровья, в том числе: повышения качества и доступности всех видов медицинской помощи, эффективности и безопасности медицинских и реабилитационных технологий и медицинской продукции, реформирования системы здравоохранения, реабилитации населения, совершенствования государственной системы контроля и надзора в сфере оказания медицинской помощи.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1C006C"/>
                </a:solidFill>
                <a:latin typeface="+mj-lt"/>
              </a:rPr>
              <a:t>Общественные советы в здравоохранении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2016\Жулев\ru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539552" y="69390"/>
            <a:ext cx="8136904" cy="4593450"/>
          </a:xfrm>
          <a:prstGeom prst="rect">
            <a:avLst/>
          </a:prstGeom>
          <a:noFill/>
        </p:spPr>
      </p:pic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234" y="0"/>
            <a:ext cx="8609766" cy="7715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1C006C"/>
                </a:solidFill>
                <a:latin typeface="+mj-lt"/>
              </a:rPr>
              <a:t>Общественные советы в здравоохранении в регионах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971600" y="1131590"/>
            <a:ext cx="3240000" cy="3024000"/>
          </a:xfrm>
          <a:prstGeom prst="roundRect">
            <a:avLst>
              <a:gd name="adj" fmla="val 0"/>
            </a:avLst>
          </a:prstGeom>
          <a:solidFill>
            <a:srgbClr val="FFFFFF">
              <a:alpha val="30196"/>
            </a:srgbClr>
          </a:solidFill>
          <a:ln w="12700">
            <a:solidFill>
              <a:schemeClr val="bg1">
                <a:lumMod val="75000"/>
              </a:schemeClr>
            </a:solidFill>
          </a:ln>
          <a:effectLst/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C006C"/>
                </a:solidFill>
                <a:latin typeface="Calibri" pitchFamily="34" charset="0"/>
              </a:rPr>
              <a:t>Более чем в </a:t>
            </a:r>
            <a:r>
              <a:rPr lang="ru-RU" sz="1600" b="1" dirty="0">
                <a:solidFill>
                  <a:srgbClr val="1C006C"/>
                </a:solidFill>
                <a:latin typeface="Calibri" pitchFamily="34" charset="0"/>
              </a:rPr>
              <a:t>60</a:t>
            </a:r>
            <a:r>
              <a:rPr lang="ru-RU" sz="1600" dirty="0">
                <a:solidFill>
                  <a:srgbClr val="1C006C"/>
                </a:solidFill>
                <a:latin typeface="Calibri" pitchFamily="34" charset="0"/>
              </a:rPr>
              <a:t> регионах сформированы </a:t>
            </a:r>
            <a:br>
              <a:rPr lang="en-US" sz="1600" dirty="0">
                <a:solidFill>
                  <a:srgbClr val="1C006C"/>
                </a:solidFill>
                <a:latin typeface="Calibri" pitchFamily="34" charset="0"/>
              </a:rPr>
            </a:br>
            <a:r>
              <a:rPr lang="ru-RU" sz="1600" dirty="0">
                <a:solidFill>
                  <a:srgbClr val="1C006C"/>
                </a:solidFill>
                <a:latin typeface="Calibri" pitchFamily="34" charset="0"/>
              </a:rPr>
              <a:t>Советы пациентских организаций при региональных органах власти в сфере здравоохранения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6016" y="1131590"/>
            <a:ext cx="3240000" cy="3024000"/>
          </a:xfrm>
          <a:prstGeom prst="roundRect">
            <a:avLst>
              <a:gd name="adj" fmla="val 0"/>
            </a:avLst>
          </a:prstGeom>
          <a:solidFill>
            <a:srgbClr val="FFFFFF">
              <a:alpha val="20000"/>
            </a:srgbClr>
          </a:solidFill>
          <a:ln w="12700">
            <a:solidFill>
              <a:schemeClr val="bg1">
                <a:lumMod val="75000"/>
              </a:schemeClr>
            </a:solidFill>
          </a:ln>
          <a:effectLst/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268FA8"/>
              </a:solidFill>
              <a:latin typeface="Calibri" pitchFamily="34" charset="0"/>
            </a:endParaRPr>
          </a:p>
          <a:p>
            <a:pPr algn="ctr"/>
            <a:r>
              <a:rPr lang="ru-RU" sz="1600" dirty="0">
                <a:solidFill>
                  <a:srgbClr val="01656F"/>
                </a:solidFill>
                <a:latin typeface="Calibri" pitchFamily="34" charset="0"/>
              </a:rPr>
              <a:t>Организована работа </a:t>
            </a:r>
            <a:r>
              <a:rPr lang="ru-RU" sz="1600" b="1" dirty="0">
                <a:solidFill>
                  <a:srgbClr val="01656F"/>
                </a:solidFill>
                <a:latin typeface="Calibri" pitchFamily="34" charset="0"/>
              </a:rPr>
              <a:t>79</a:t>
            </a:r>
            <a:r>
              <a:rPr lang="ru-RU" sz="1600" dirty="0">
                <a:solidFill>
                  <a:srgbClr val="01656F"/>
                </a:solidFill>
                <a:latin typeface="Calibri" pitchFamily="34" charset="0"/>
              </a:rPr>
              <a:t> Советов </a:t>
            </a:r>
            <a:br>
              <a:rPr lang="en-US" sz="1600" dirty="0">
                <a:solidFill>
                  <a:srgbClr val="01656F"/>
                </a:solidFill>
                <a:latin typeface="Calibri" pitchFamily="34" charset="0"/>
              </a:rPr>
            </a:br>
            <a:r>
              <a:rPr lang="ru-RU" sz="1600" dirty="0">
                <a:solidFill>
                  <a:srgbClr val="01656F"/>
                </a:solidFill>
                <a:latin typeface="Calibri" pitchFamily="34" charset="0"/>
              </a:rPr>
              <a:t>по защите прав пациентов </a:t>
            </a:r>
            <a:br>
              <a:rPr lang="en-US" sz="1600" dirty="0">
                <a:solidFill>
                  <a:srgbClr val="01656F"/>
                </a:solidFill>
                <a:latin typeface="Calibri" pitchFamily="34" charset="0"/>
              </a:rPr>
            </a:br>
            <a:r>
              <a:rPr lang="ru-RU" sz="1600" dirty="0">
                <a:solidFill>
                  <a:srgbClr val="01656F"/>
                </a:solidFill>
                <a:latin typeface="Calibri" pitchFamily="34" charset="0"/>
              </a:rPr>
              <a:t>при Территориальных управлениях Росздравнадзора</a:t>
            </a:r>
          </a:p>
          <a:p>
            <a:pPr algn="ctr"/>
            <a:endParaRPr lang="ru-RU" sz="1600" dirty="0">
              <a:solidFill>
                <a:srgbClr val="268FA8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234" y="0"/>
            <a:ext cx="8609766" cy="7715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1C006C"/>
                </a:solidFill>
                <a:latin typeface="+mj-lt"/>
              </a:rPr>
              <a:t>ВСП и общественные советы в здравоохранении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87624" y="1923678"/>
            <a:ext cx="6788812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dist="50800" dir="2700000" algn="tl" rotWithShape="0">
              <a:srgbClr val="018B99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C006C"/>
                </a:solidFill>
                <a:latin typeface="Calibri" pitchFamily="34" charset="0"/>
              </a:rPr>
              <a:t>Приняты рекомендации по формированию,  организации работы, </a:t>
            </a:r>
            <a:br>
              <a:rPr lang="ru-RU" sz="1400" dirty="0">
                <a:solidFill>
                  <a:srgbClr val="1C006C"/>
                </a:solidFill>
                <a:latin typeface="Calibri" pitchFamily="34" charset="0"/>
              </a:rPr>
            </a:br>
            <a:r>
              <a:rPr lang="ru-RU" sz="1400" dirty="0">
                <a:solidFill>
                  <a:srgbClr val="1C006C"/>
                </a:solidFill>
                <a:latin typeface="Calibri" pitchFamily="34" charset="0"/>
              </a:rPr>
              <a:t>оценке деятельности Советов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2787774"/>
            <a:ext cx="6788812" cy="63761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dist="50800" dir="2700000" algn="tl" rotWithShape="0">
              <a:srgbClr val="018B99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C006C"/>
                </a:solidFill>
                <a:latin typeface="Calibri" pitchFamily="34" charset="0"/>
              </a:rPr>
              <a:t>В течении года и в рамках Всероссийского конгресса пациентов организуются тренинги,  </a:t>
            </a:r>
            <a:r>
              <a:rPr lang="ru-RU" sz="1400" dirty="0" err="1">
                <a:solidFill>
                  <a:srgbClr val="1C006C"/>
                </a:solidFill>
                <a:latin typeface="Calibri" pitchFamily="34" charset="0"/>
              </a:rPr>
              <a:t>вебинары</a:t>
            </a:r>
            <a:r>
              <a:rPr lang="ru-RU" sz="1400" dirty="0">
                <a:solidFill>
                  <a:srgbClr val="1C006C"/>
                </a:solidFill>
                <a:latin typeface="Calibri" pitchFamily="34" charset="0"/>
              </a:rPr>
              <a:t>, консультации для пациентских организаций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1102117"/>
            <a:ext cx="6788812" cy="6055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dist="50800" dir="2700000" algn="tl" rotWithShape="0">
              <a:srgbClr val="018B99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C006C"/>
                </a:solidFill>
                <a:latin typeface="Calibri" pitchFamily="34" charset="0"/>
              </a:rPr>
              <a:t>Разработан Алгоритм создания </a:t>
            </a:r>
          </a:p>
          <a:p>
            <a:pPr algn="ctr"/>
            <a:r>
              <a:rPr lang="ru-RU" sz="1400" dirty="0">
                <a:solidFill>
                  <a:srgbClr val="1C006C"/>
                </a:solidFill>
                <a:latin typeface="Calibri" pitchFamily="34" charset="0"/>
              </a:rPr>
              <a:t>региональных общественных советов по защите прав пациентов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3651870"/>
            <a:ext cx="6788812" cy="63139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dist="50800" dir="2700000" algn="tl" rotWithShape="0">
              <a:srgbClr val="018B99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1C006C"/>
                </a:solidFill>
                <a:latin typeface="Calibri" pitchFamily="34" charset="0"/>
              </a:rPr>
              <a:t>Ведется мониторинг деятельности 130 советов  на территории России, </a:t>
            </a:r>
          </a:p>
          <a:p>
            <a:pPr algn="ctr"/>
            <a:r>
              <a:rPr lang="ru-RU" sz="1400" dirty="0">
                <a:solidFill>
                  <a:srgbClr val="1C006C"/>
                </a:solidFill>
                <a:latin typeface="Calibri" pitchFamily="34" charset="0"/>
              </a:rPr>
              <a:t>готовится ежегодный аналитический доклад, организован обмен опытом </a:t>
            </a:r>
          </a:p>
        </p:txBody>
      </p:sp>
      <p:sp>
        <p:nvSpPr>
          <p:cNvPr id="14" name="Нашивка 13"/>
          <p:cNvSpPr/>
          <p:nvPr/>
        </p:nvSpPr>
        <p:spPr>
          <a:xfrm rot="5400000">
            <a:off x="683608" y="1174085"/>
            <a:ext cx="720000" cy="576064"/>
          </a:xfrm>
          <a:prstGeom prst="chevron">
            <a:avLst>
              <a:gd name="adj" fmla="val 41732"/>
            </a:avLst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rgbClr val="018B99"/>
              </a:gs>
              <a:gs pos="100000">
                <a:srgbClr val="01A2B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 rot="5400000">
            <a:off x="683608" y="1995646"/>
            <a:ext cx="720000" cy="576064"/>
          </a:xfrm>
          <a:prstGeom prst="chevron">
            <a:avLst>
              <a:gd name="adj" fmla="val 45039"/>
            </a:avLst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rgbClr val="018B99"/>
              </a:gs>
              <a:gs pos="100000">
                <a:srgbClr val="01A2B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 rot="5400000">
            <a:off x="683608" y="2859742"/>
            <a:ext cx="720000" cy="576064"/>
          </a:xfrm>
          <a:prstGeom prst="chevron">
            <a:avLst>
              <a:gd name="adj" fmla="val 43386"/>
            </a:avLst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rgbClr val="018B99"/>
              </a:gs>
              <a:gs pos="100000">
                <a:srgbClr val="01A2B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5400000">
            <a:off x="683608" y="3723838"/>
            <a:ext cx="720000" cy="576064"/>
          </a:xfrm>
          <a:prstGeom prst="chevron">
            <a:avLst>
              <a:gd name="adj" fmla="val 45039"/>
            </a:avLst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rgbClr val="018B99"/>
              </a:gs>
              <a:gs pos="100000">
                <a:srgbClr val="01A2B3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2016\Жулев\ru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539552" y="69390"/>
            <a:ext cx="8136904" cy="4593450"/>
          </a:xfrm>
          <a:prstGeom prst="rect">
            <a:avLst/>
          </a:prstGeom>
          <a:noFill/>
        </p:spPr>
      </p:pic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1C006C"/>
                </a:solidFill>
                <a:latin typeface="+mj-lt"/>
              </a:rPr>
              <a:t>Общественные советы в здравоохранении в регионах - 2016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graphicFrame>
        <p:nvGraphicFramePr>
          <p:cNvPr id="15" name="Диаграмма 14"/>
          <p:cNvGraphicFramePr/>
          <p:nvPr/>
        </p:nvGraphicFramePr>
        <p:xfrm>
          <a:off x="827584" y="1203598"/>
          <a:ext cx="3240359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644008" y="1059582"/>
          <a:ext cx="3266107" cy="23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83568" y="3579862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rgbClr val="1C006C"/>
                </a:solidFill>
                <a:latin typeface="Calibri" pitchFamily="34" charset="0"/>
              </a:rPr>
              <a:t>Советы пациентских организаций </a:t>
            </a:r>
            <a:br>
              <a:rPr lang="ru-RU" sz="1400" b="1" dirty="0">
                <a:solidFill>
                  <a:srgbClr val="1C006C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rgbClr val="1C006C"/>
                </a:solidFill>
                <a:latin typeface="Calibri" pitchFamily="34" charset="0"/>
              </a:rPr>
              <a:t>при государственных органах управления здравоохранением субъектов </a:t>
            </a:r>
            <a:br>
              <a:rPr lang="ru-RU" sz="1400" b="1" dirty="0">
                <a:solidFill>
                  <a:srgbClr val="1C006C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rgbClr val="1C006C"/>
                </a:solidFill>
                <a:latin typeface="Calibri" pitchFamily="34" charset="0"/>
              </a:rPr>
              <a:t>Российской Федерации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3579862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rgbClr val="01656F"/>
                </a:solidFill>
                <a:latin typeface="Calibri" pitchFamily="34" charset="0"/>
              </a:rPr>
              <a:t>Общественные советы по защите прав пациентов при Территориальных органах Федеральной службы по надзору в сфере здравоохранения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1C006C"/>
                </a:solidFill>
                <a:latin typeface="+mj-lt"/>
              </a:rPr>
              <a:t>Общественные советы в здравоохранении в регионах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67544" y="1059582"/>
          <a:ext cx="8136904" cy="3312366"/>
        </p:xfrm>
        <a:graphic>
          <a:graphicData uri="http://schemas.openxmlformats.org/drawingml/2006/table">
            <a:tbl>
              <a:tblPr/>
              <a:tblGrid>
                <a:gridCol w="428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6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1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13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Приоритетные вопросы для советов</a:t>
                      </a:r>
                      <a:b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(вопросы повесток заседаний)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2012 г., 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2013 г., </a:t>
                      </a:r>
                      <a:b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2014 г., 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B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2015 г., 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8B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Повышение качества и доступности мед. услуг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30,3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28,7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Лекарственное обеспечение в регионе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22,6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23,3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Защита прав пациентов, работа с обращениями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Результаты анкетирования пациентов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Организация общественного и государственного контроля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1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Решение организационных вопросов деятельности совета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2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Программа модернизации здравоохранения в регионе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Помощь детям (инвалидам, сиротам и др.)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Пропаганда здорового образа жизни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9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Помощь социально-незащищенным слоям населения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165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1C006C"/>
                </a:solidFill>
                <a:latin typeface="+mj-lt"/>
              </a:rPr>
              <a:t>ВСП и общественное участие в здравоохранении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467544" y="1275606"/>
            <a:ext cx="8064896" cy="2088232"/>
            <a:chOff x="467544" y="1131590"/>
            <a:chExt cx="8064896" cy="2088232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33803" t="9014" r="32393" b="5351"/>
            <a:stretch>
              <a:fillRect/>
            </a:stretch>
          </p:blipFill>
          <p:spPr bwMode="auto">
            <a:xfrm>
              <a:off x="5436096" y="1131590"/>
              <a:ext cx="1459597" cy="20794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3" descr="Z:\СОЦИАЛЬНАЯ МЕХАНИКА\АКТУАЛЬНЫЕ ПРОЕКТЫ\Грант ВСП-МЭ-ГД 2015\Книги\Книга 3. ВСП-МЭ 8 программ\Обложки\Обложки 8 программ\обложка-ВСП-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23728" y="1131590"/>
              <a:ext cx="1459597" cy="20632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2" descr="Z:\СОЦИАЛЬНАЯ МЕХАНИКА\АКТУАЛЬНЫЕ ПРОЕКТЫ\Грант ВСП-МЭ-ГД 2015\Книги\Книга 4. ВСП-МЭ Исследование лучших практик\обложка-ВСП-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544" y="1131590"/>
              <a:ext cx="1459597" cy="2063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40962" name="Group 2"/>
            <p:cNvGrpSpPr>
              <a:grpSpLocks/>
            </p:cNvGrpSpPr>
            <p:nvPr/>
          </p:nvGrpSpPr>
          <p:grpSpPr bwMode="auto">
            <a:xfrm>
              <a:off x="7020272" y="1131590"/>
              <a:ext cx="1512168" cy="2088232"/>
              <a:chOff x="-1" y="-26"/>
              <a:chExt cx="11971" cy="16915"/>
            </a:xfrm>
          </p:grpSpPr>
          <p:pic>
            <p:nvPicPr>
              <p:cNvPr id="40963" name="Picture 3" descr="обложка ВСП-ОС-лицо2-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-1" y="-26"/>
                <a:ext cx="11971" cy="1691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0964" name="Picture 4" descr="О КОМПАНИИ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/>
              <a:stretch>
                <a:fillRect/>
              </a:stretch>
            </p:blipFill>
            <p:spPr bwMode="auto">
              <a:xfrm>
                <a:off x="9148" y="1790"/>
                <a:ext cx="2468" cy="40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 l="12994" t="3500" r="50388" b="4101"/>
            <a:stretch>
              <a:fillRect/>
            </a:stretch>
          </p:blipFill>
          <p:spPr bwMode="auto">
            <a:xfrm>
              <a:off x="3779912" y="1131590"/>
              <a:ext cx="1471253" cy="20882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0" name="Прямоугольник 19"/>
          <p:cNvSpPr/>
          <p:nvPr/>
        </p:nvSpPr>
        <p:spPr>
          <a:xfrm>
            <a:off x="467544" y="3723878"/>
            <a:ext cx="82089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500" dirty="0">
                <a:solidFill>
                  <a:srgbClr val="1C006C"/>
                </a:solidFill>
                <a:latin typeface="+mn-lt"/>
              </a:rPr>
              <a:t>В 2010 – 2016 гг.  Всероссийский союз пациентов</a:t>
            </a:r>
            <a:br>
              <a:rPr lang="ru-RU" sz="1500" dirty="0">
                <a:solidFill>
                  <a:srgbClr val="1C006C"/>
                </a:solidFill>
                <a:latin typeface="+mn-lt"/>
              </a:rPr>
            </a:br>
            <a:r>
              <a:rPr lang="ru-RU" sz="1500" dirty="0">
                <a:solidFill>
                  <a:srgbClr val="1C006C"/>
                </a:solidFill>
                <a:latin typeface="+mn-lt"/>
              </a:rPr>
              <a:t>провел более 30 исследований практик общественных организаций, </a:t>
            </a:r>
            <a:br>
              <a:rPr lang="ru-RU" sz="1500" dirty="0">
                <a:solidFill>
                  <a:srgbClr val="1C006C"/>
                </a:solidFill>
                <a:latin typeface="+mn-lt"/>
              </a:rPr>
            </a:br>
            <a:r>
              <a:rPr lang="ru-RU" sz="1500" dirty="0">
                <a:solidFill>
                  <a:srgbClr val="1C006C"/>
                </a:solidFill>
                <a:latin typeface="+mn-lt"/>
              </a:rPr>
              <a:t>подготовил более 20 методик общественного участия в здравоохранении.  </a:t>
            </a:r>
            <a:endParaRPr lang="ru-RU" sz="1500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5004048" y="843558"/>
            <a:ext cx="34563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http://www.patients.ru/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C00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3"/>
          <a:stretch>
            <a:fillRect/>
          </a:stretch>
        </p:blipFill>
        <p:spPr>
          <a:xfrm>
            <a:off x="3131840" y="1347614"/>
            <a:ext cx="5299166" cy="2880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5" descr="H:\2016\Жулев\jTxpL5EL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4083918"/>
            <a:ext cx="432000" cy="432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5536" y="1419622"/>
            <a:ext cx="2664296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Aft>
                <a:spcPts val="0"/>
              </a:spcAft>
            </a:pPr>
            <a:r>
              <a:rPr lang="ru-RU" sz="1500" dirty="0">
                <a:solidFill>
                  <a:srgbClr val="1C006C"/>
                </a:solidFill>
                <a:latin typeface="+mn-lt"/>
              </a:rPr>
              <a:t>В 2010 – 2016 гг.  Всероссийский союз пациентов организовал: </a:t>
            </a:r>
          </a:p>
          <a:p>
            <a:pPr>
              <a:lnSpc>
                <a:spcPts val="1600"/>
              </a:lnSpc>
              <a:spcAft>
                <a:spcPts val="0"/>
              </a:spcAft>
            </a:pPr>
            <a:endParaRPr lang="ru-RU" sz="600" dirty="0">
              <a:solidFill>
                <a:srgbClr val="1C006C"/>
              </a:solidFill>
              <a:latin typeface="+mn-lt"/>
            </a:endParaRPr>
          </a:p>
          <a:p>
            <a:pPr marL="358775" indent="-358775">
              <a:lnSpc>
                <a:spcPts val="2200"/>
              </a:lnSpc>
              <a:spcAft>
                <a:spcPts val="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500" dirty="0">
                <a:solidFill>
                  <a:srgbClr val="1C006C"/>
                </a:solidFill>
                <a:latin typeface="+mn-lt"/>
              </a:rPr>
              <a:t>400 школ и семинаров, </a:t>
            </a:r>
          </a:p>
          <a:p>
            <a:pPr marL="358775" indent="-358775">
              <a:lnSpc>
                <a:spcPts val="2200"/>
              </a:lnSpc>
              <a:spcAft>
                <a:spcPts val="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500" dirty="0">
                <a:solidFill>
                  <a:srgbClr val="1C006C"/>
                </a:solidFill>
                <a:latin typeface="+mn-lt"/>
              </a:rPr>
              <a:t>300 вебинаров,</a:t>
            </a:r>
          </a:p>
          <a:p>
            <a:pPr marL="358775" indent="-358775">
              <a:lnSpc>
                <a:spcPts val="2200"/>
              </a:lnSpc>
              <a:spcAft>
                <a:spcPts val="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500" dirty="0">
                <a:solidFill>
                  <a:srgbClr val="1C006C"/>
                </a:solidFill>
                <a:latin typeface="+mn-lt"/>
              </a:rPr>
              <a:t>7 Конгрессов,</a:t>
            </a:r>
          </a:p>
          <a:p>
            <a:pPr marL="358775" indent="-358775">
              <a:lnSpc>
                <a:spcPts val="2200"/>
              </a:lnSpc>
              <a:spcAft>
                <a:spcPts val="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500" dirty="0">
                <a:solidFill>
                  <a:srgbClr val="1C006C"/>
                </a:solidFill>
                <a:latin typeface="+mn-lt"/>
              </a:rPr>
              <a:t>23 конференции,</a:t>
            </a:r>
          </a:p>
          <a:p>
            <a:pPr marL="358775" indent="-358775">
              <a:lnSpc>
                <a:spcPts val="2200"/>
              </a:lnSpc>
              <a:spcAft>
                <a:spcPts val="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500" dirty="0">
                <a:solidFill>
                  <a:srgbClr val="1C006C"/>
                </a:solidFill>
                <a:latin typeface="+mn-lt"/>
              </a:rPr>
              <a:t>70 000 консультаций </a:t>
            </a:r>
            <a:br>
              <a:rPr lang="ru-RU" sz="1500" dirty="0">
                <a:solidFill>
                  <a:srgbClr val="1C006C"/>
                </a:solidFill>
                <a:latin typeface="+mn-lt"/>
              </a:rPr>
            </a:br>
            <a:r>
              <a:rPr lang="ru-RU" sz="1500" dirty="0">
                <a:solidFill>
                  <a:srgbClr val="1C006C"/>
                </a:solidFill>
                <a:latin typeface="+mn-lt"/>
              </a:rPr>
              <a:t>НКО и пациентов.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1C006C"/>
                </a:solidFill>
                <a:latin typeface="+mj-lt"/>
              </a:rPr>
              <a:t>ВСП и общественное участие в здравоохранении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>
                <a:solidFill>
                  <a:srgbClr val="1C006C"/>
                </a:solidFill>
                <a:latin typeface="Calibri" pitchFamily="34" charset="0"/>
                <a:cs typeface="Arial" panose="020B0604020202020204" pitchFamily="34" charset="0"/>
              </a:rPr>
              <a:t>Проблемы общественного контроля со стороны НКО </a:t>
            </a:r>
            <a:endParaRPr lang="ru-RU" sz="2400" dirty="0">
              <a:solidFill>
                <a:srgbClr val="1C006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395536" y="1131590"/>
            <a:ext cx="4464496" cy="3240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1950" marR="0" lvl="0" indent="-352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Узкий кругозор обществ пациентов,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отношение к другим пациентским НКО, как к конкурентам, стремление решать локальные, личные проблемы.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C006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1950" indent="-352425"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1C006C"/>
                </a:solidFill>
                <a:latin typeface="Calibri" pitchFamily="34" charset="0"/>
                <a:cs typeface="+mn-cs"/>
              </a:rPr>
              <a:t>Отсутствие понимания  возможностей и необходимости участия, низкая мотивация, низкая активность.</a:t>
            </a:r>
          </a:p>
          <a:p>
            <a:pPr marL="361950" lvl="0" indent="-352425"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Недостаточный уровень 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информированности</a:t>
            </a:r>
            <a:r>
              <a:rPr lang="ru-RU" sz="1600" dirty="0">
                <a:solidFill>
                  <a:srgbClr val="1C006C"/>
                </a:solidFill>
                <a:latin typeface="Calibri" pitchFamily="34" charset="0"/>
                <a:cs typeface="+mn-cs"/>
              </a:rPr>
              <a:t>,  профессионализма.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C006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61950" marR="0" lvl="0" indent="-352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Отсутствие времени, сил,  иных ресурсов.</a:t>
            </a:r>
          </a:p>
        </p:txBody>
      </p:sp>
      <p:pic>
        <p:nvPicPr>
          <p:cNvPr id="2050" name="Picture 2" descr="H:\2016\Жулев\1033504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4000" contrast="18000"/>
          </a:blip>
          <a:srcRect l="10389"/>
          <a:stretch>
            <a:fillRect/>
          </a:stretch>
        </p:blipFill>
        <p:spPr bwMode="auto">
          <a:xfrm>
            <a:off x="4788024" y="1059582"/>
            <a:ext cx="4176464" cy="3096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03598"/>
            <a:ext cx="4983464" cy="18722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39552" y="1131590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C006C"/>
                </a:solidFill>
                <a:latin typeface="+mn-lt"/>
              </a:rPr>
              <a:t>«Исторически, медицинское обслуживание было направлено на оказание помощи при острых нарушениях здоровья.  Сегодня, растущая потребность лечения хронических состояний требует иного подхода...»</a:t>
            </a:r>
          </a:p>
        </p:txBody>
      </p:sp>
      <p:pic>
        <p:nvPicPr>
          <p:cNvPr id="2053" name="Picture 5" descr="H:\2016\Жулев\jTxpL5EL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003798"/>
            <a:ext cx="432000" cy="432000"/>
          </a:xfrm>
          <a:prstGeom prst="rect">
            <a:avLst/>
          </a:prstGeom>
          <a:noFill/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7715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1C006C"/>
                </a:solidFill>
                <a:latin typeface="+mj-lt"/>
              </a:rPr>
              <a:t>Здравоохранение, ориентированное на пациента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552" y="3363838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1C006C"/>
                </a:solidFill>
                <a:latin typeface="+mn-lt"/>
              </a:rPr>
              <a:t>«Взаимоотношения между пациентом и врачом изменяются фундаментальным образом: пациент все в большей степени рассматривается как «знаток благодаря накопленному опыту», чье активное участие в принятии решений имеет ключевое значение».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27784" y="4227934"/>
            <a:ext cx="6048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err="1">
                <a:solidFill>
                  <a:srgbClr val="1C006C"/>
                </a:solidFill>
                <a:latin typeface="+mn-lt"/>
              </a:rPr>
              <a:t>Zsuzsanna</a:t>
            </a:r>
            <a:r>
              <a:rPr lang="ru-RU" sz="1400" i="1" dirty="0">
                <a:solidFill>
                  <a:srgbClr val="1C006C"/>
                </a:solidFill>
                <a:latin typeface="+mn-lt"/>
              </a:rPr>
              <a:t>  </a:t>
            </a:r>
            <a:r>
              <a:rPr lang="ru-RU" sz="1400" i="1" dirty="0" err="1">
                <a:solidFill>
                  <a:srgbClr val="1C006C"/>
                </a:solidFill>
                <a:latin typeface="+mn-lt"/>
              </a:rPr>
              <a:t>Jakab</a:t>
            </a:r>
            <a:r>
              <a:rPr lang="ru-RU" sz="1400" i="1" dirty="0">
                <a:solidFill>
                  <a:srgbClr val="1C006C"/>
                </a:solidFill>
                <a:latin typeface="+mn-lt"/>
              </a:rPr>
              <a:t>,  Директор Европейского регионального бюро ВОЗ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ru-RU" sz="2400" dirty="0">
                <a:solidFill>
                  <a:srgbClr val="1C006C"/>
                </a:solidFill>
                <a:latin typeface="Calibri" pitchFamily="34" charset="0"/>
                <a:cs typeface="Arial" panose="020B0604020202020204" pitchFamily="34" charset="0"/>
              </a:rPr>
              <a:t>Проблемы общественного контроля со стороны органов власти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sp>
        <p:nvSpPr>
          <p:cNvPr id="14" name="Объект 1"/>
          <p:cNvSpPr txBox="1">
            <a:spLocks/>
          </p:cNvSpPr>
          <p:nvPr/>
        </p:nvSpPr>
        <p:spPr>
          <a:xfrm>
            <a:off x="467544" y="1491630"/>
            <a:ext cx="4464495" cy="2520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1950" marR="0" lvl="0" indent="-352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0" i="0" u="none" strike="noStrike" kern="1200" cap="none" normalizeH="0" baseline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Недоверие к пациентским организациям, как к </a:t>
            </a:r>
            <a:r>
              <a:rPr kumimoji="0" lang="ru-RU" sz="1600" b="0" i="0" u="none" strike="noStrike" kern="1200" cap="none" normalizeH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конструктивным партнерам ,</a:t>
            </a:r>
            <a:r>
              <a:rPr kumimoji="0" lang="ru-RU" sz="1600" b="0" i="0" u="none" strike="noStrike" kern="1200" cap="none" normalizeH="0" baseline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попытки не допустить их к работе советов.</a:t>
            </a:r>
          </a:p>
          <a:p>
            <a:pPr marL="361950" indent="-352425"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rgbClr val="1C006C"/>
                </a:solidFill>
                <a:latin typeface="Calibri" pitchFamily="34" charset="0"/>
                <a:cs typeface="+mn-cs"/>
              </a:rPr>
              <a:t>Попытки манипулировать деятельностью советов.</a:t>
            </a:r>
          </a:p>
          <a:p>
            <a:pPr marL="361950" marR="0" lvl="0" indent="-352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0" i="0" u="none" strike="noStrike" kern="1200" cap="none" normalizeH="0" baseline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Формализм в  работе.</a:t>
            </a:r>
          </a:p>
          <a:p>
            <a:pPr marL="361950" marR="0" lvl="0" indent="-352425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0" i="0" u="none" strike="noStrike" kern="1200" cap="none" normalizeH="0" baseline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Отсутствие поддержки работы советов.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C006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C006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C006C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074" name="Picture 2" descr="H:\2016\Жулев\chinovniki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5000" contrast="-32000"/>
          </a:blip>
          <a:srcRect l="34444"/>
          <a:stretch>
            <a:fillRect/>
          </a:stretch>
        </p:blipFill>
        <p:spPr bwMode="auto">
          <a:xfrm>
            <a:off x="5292080" y="1203598"/>
            <a:ext cx="3614392" cy="281553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259632" y="-452586"/>
            <a:ext cx="6264696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4000" dir="3600000" algn="tl" rotWithShape="0">
                    <a:schemeClr val="tx1">
                      <a:alpha val="10000"/>
                    </a:schemeClr>
                  </a:outerShdw>
                </a:effectLst>
                <a:latin typeface="+mn-lt"/>
              </a:rPr>
              <a:t>!!!</a:t>
            </a:r>
          </a:p>
        </p:txBody>
      </p:sp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234" y="0"/>
            <a:ext cx="8609766" cy="771550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ru-RU" sz="2400" dirty="0">
                <a:latin typeface="+mj-lt"/>
              </a:rPr>
              <a:t>Предложения Всероссийского союза пациентов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545273" y="1131590"/>
            <a:ext cx="8131183" cy="3240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9263" marR="0" lvl="0" indent="-4492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реализации  государственной  грантовой  поддержки  НКО  предусмотреть направления   учитывающие  специфику  пациентских  организаций.</a:t>
            </a:r>
          </a:p>
          <a:p>
            <a:pPr marL="449263" marR="0" lvl="0" indent="-4492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Продолжить  обучение пациентских  НКО  методам  работы, включая реализацию общественного контроля.</a:t>
            </a:r>
          </a:p>
          <a:p>
            <a:pPr marL="449263" marR="0" lvl="0" indent="-4492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Продолжить мониторинг деятельности общественных советов и советов </a:t>
            </a:r>
            <a:r>
              <a:rPr kumimoji="0" lang="ru-RU" sz="1600" b="0" i="0" u="none" strike="noStrike" kern="1200" cap="none" spc="0" normalizeH="0" noProof="0" dirty="0" err="1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пациентских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организаций в субъектах РФ.</a:t>
            </a:r>
          </a:p>
          <a:p>
            <a:pPr marL="449263" marR="0" lvl="0" indent="-4492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Проводить селекторные совещания Минздрава РФ и регионов по вопросу реализации общественного контроля.</a:t>
            </a:r>
          </a:p>
          <a:p>
            <a:pPr marL="449263" marR="0" lvl="0" indent="-4492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68FA8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Минздраву РФ оказывать содействие </a:t>
            </a:r>
            <a:r>
              <a:rPr kumimoji="0" lang="ru-RU" sz="1600" b="0" i="0" u="none" strike="noStrike" kern="1200" cap="none" spc="0" normalizeH="0" noProof="0" dirty="0" err="1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пациентским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организациям в случае их дискриминации.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-452586"/>
            <a:ext cx="792088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4000" dir="3600000" algn="tl" rotWithShape="0">
                    <a:schemeClr val="tx1">
                      <a:alpha val="10000"/>
                    </a:schemeClr>
                  </a:outerShdw>
                </a:effectLst>
                <a:latin typeface="+mn-lt"/>
              </a:rPr>
              <a:t>???</a:t>
            </a:r>
          </a:p>
        </p:txBody>
      </p:sp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234" y="0"/>
            <a:ext cx="8609766" cy="77155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ru-RU" sz="2400" dirty="0">
                <a:solidFill>
                  <a:srgbClr val="1C006C"/>
                </a:solidFill>
                <a:latin typeface="Calibri" pitchFamily="34" charset="0"/>
              </a:rPr>
              <a:t>Вопросы волнующие </a:t>
            </a:r>
            <a:r>
              <a:rPr lang="ru-RU" sz="2400" dirty="0" err="1">
                <a:solidFill>
                  <a:srgbClr val="1C006C"/>
                </a:solidFill>
                <a:latin typeface="Calibri" pitchFamily="34" charset="0"/>
              </a:rPr>
              <a:t>пациентское</a:t>
            </a:r>
            <a:r>
              <a:rPr lang="ru-RU" sz="2400" dirty="0">
                <a:solidFill>
                  <a:srgbClr val="1C006C"/>
                </a:solidFill>
                <a:latin typeface="Calibri" pitchFamily="34" charset="0"/>
              </a:rPr>
              <a:t> сообщество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sp>
        <p:nvSpPr>
          <p:cNvPr id="15" name="Содержимое 1"/>
          <p:cNvSpPr txBox="1">
            <a:spLocks/>
          </p:cNvSpPr>
          <p:nvPr/>
        </p:nvSpPr>
        <p:spPr>
          <a:xfrm>
            <a:off x="467544" y="1131590"/>
            <a:ext cx="8352928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449263">
              <a:spcBef>
                <a:spcPct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600" dirty="0">
                <a:solidFill>
                  <a:srgbClr val="1C006C"/>
                </a:solidFill>
                <a:latin typeface="Calibri" pitchFamily="34" charset="0"/>
              </a:rPr>
              <a:t>Сохранение государственных социальных гарантий в условиях экономического кризиса.</a:t>
            </a:r>
          </a:p>
          <a:p>
            <a:pPr marL="449263" indent="-449263">
              <a:spcBef>
                <a:spcPct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600" dirty="0">
                <a:solidFill>
                  <a:srgbClr val="1C006C"/>
                </a:solidFill>
                <a:latin typeface="Calibri" pitchFamily="34" charset="0"/>
              </a:rPr>
              <a:t>Расширение объема платных медицинских услуг, их навязывание.</a:t>
            </a:r>
          </a:p>
          <a:p>
            <a:pPr marL="449263" indent="-449263">
              <a:spcBef>
                <a:spcPct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600" dirty="0">
                <a:solidFill>
                  <a:srgbClr val="1C006C"/>
                </a:solidFill>
                <a:latin typeface="Calibri" pitchFamily="34" charset="0"/>
              </a:rPr>
              <a:t>Снижение доступности льготного лекарственного обеспечения, включение в перечни современных и инновационных лекарственных препаратов.</a:t>
            </a:r>
          </a:p>
          <a:p>
            <a:pPr marL="449263" indent="-449263">
              <a:spcBef>
                <a:spcPct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600" dirty="0">
                <a:solidFill>
                  <a:srgbClr val="1C006C"/>
                </a:solidFill>
                <a:latin typeface="Calibri" pitchFamily="34" charset="0"/>
              </a:rPr>
              <a:t>Невозможность региональных властей выполнить возложенные на них обязательства в сфере здравоохранения (недофинансирование)</a:t>
            </a:r>
          </a:p>
          <a:p>
            <a:pPr marL="449263" indent="-449263">
              <a:spcBef>
                <a:spcPct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600" dirty="0">
                <a:solidFill>
                  <a:srgbClr val="1C006C"/>
                </a:solidFill>
                <a:latin typeface="Calibri" pitchFamily="34" charset="0"/>
              </a:rPr>
              <a:t>Уменьшение роли Федерального бюджета в финансировании системы здравоохранения.</a:t>
            </a:r>
          </a:p>
          <a:p>
            <a:pPr marL="449263" indent="-449263">
              <a:spcBef>
                <a:spcPct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600" dirty="0">
                <a:solidFill>
                  <a:srgbClr val="1C006C"/>
                </a:solidFill>
                <a:latin typeface="Calibri" pitchFamily="34" charset="0"/>
              </a:rPr>
              <a:t>Планируемое снижение уровня значения стандартов лечения.</a:t>
            </a:r>
          </a:p>
          <a:p>
            <a:pPr marL="449263" indent="-449263">
              <a:spcBef>
                <a:spcPct val="0"/>
              </a:spcBef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endParaRPr lang="ru-RU" sz="1600" dirty="0">
              <a:solidFill>
                <a:srgbClr val="1C006C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3B5~1\AppData\Local\Temp\Rar$DRa0.872\logo_people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507771" y="555526"/>
            <a:ext cx="4128459" cy="40798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067694"/>
            <a:ext cx="7715304" cy="321471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159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</a:p>
        </p:txBody>
      </p:sp>
      <p:pic>
        <p:nvPicPr>
          <p:cNvPr id="6" name="Picture 5" descr="C:\Users\User-\Documents\ОООИБРС\ВСП\Презентация ВСП\элементы презентации 16х9\полос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8"/>
            <a:ext cx="9137651" cy="92075"/>
          </a:xfrm>
          <a:prstGeom prst="rect">
            <a:avLst/>
          </a:prstGeom>
          <a:noFill/>
        </p:spPr>
      </p:pic>
      <p:pic>
        <p:nvPicPr>
          <p:cNvPr id="7" name="Picture 5" descr="C:\Users\User-\Documents\ОООИБРС\ВСП\Презентация ВСП\элементы презентации 16х9\полос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32" y="2928940"/>
            <a:ext cx="9137651" cy="92075"/>
          </a:xfrm>
          <a:prstGeom prst="rect">
            <a:avLst/>
          </a:prstGeom>
          <a:noFill/>
        </p:spPr>
      </p:pic>
      <p:pic>
        <p:nvPicPr>
          <p:cNvPr id="8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0099" y="4371950"/>
            <a:ext cx="572381" cy="5874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9603" y="123478"/>
            <a:ext cx="2710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rgbClr val="117981"/>
                </a:solidFill>
              </a:rPr>
              <a:t>VII </a:t>
            </a:r>
            <a:r>
              <a:rPr lang="ru-RU" sz="1200" dirty="0">
                <a:solidFill>
                  <a:srgbClr val="117981"/>
                </a:solidFill>
              </a:rPr>
              <a:t>Всероссийский конгресс пациентов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1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3528" y="915566"/>
            <a:ext cx="86388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1717D"/>
                </a:solidFill>
                <a:latin typeface="+mn-lt"/>
              </a:rPr>
              <a:t>22-24 февраля 2006 года в Барселоне на Втором Всемирном Конгрессе Пациентов, организованном Международным альянсом пациентских организаций (IAPO), была принята </a:t>
            </a:r>
            <a:br>
              <a:rPr lang="ru-RU" sz="1400" b="1" dirty="0">
                <a:solidFill>
                  <a:srgbClr val="01717D"/>
                </a:solidFill>
                <a:latin typeface="+mn-lt"/>
              </a:rPr>
            </a:br>
            <a:r>
              <a:rPr lang="ru-RU" sz="1400" b="1" dirty="0">
                <a:solidFill>
                  <a:srgbClr val="01717D"/>
                </a:solidFill>
                <a:latin typeface="+mn-lt"/>
              </a:rPr>
              <a:t>Декларация о пациент-ориентированном здравоохранении. </a:t>
            </a:r>
            <a:endParaRPr lang="ru-RU" sz="1400" b="1" dirty="0">
              <a:solidFill>
                <a:srgbClr val="01717D"/>
              </a:solidFill>
              <a:effectLst/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643758"/>
            <a:ext cx="46479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1C006C"/>
                </a:solidFill>
                <a:latin typeface="+mn-lt"/>
              </a:rPr>
              <a:t>Системы здравоохранения во всем мире не могут быть эффективными, если они ставят во главу угла болезнь, а не пациента; необходимо вовлекать пациентов и стремиться к повышению приверженности к лечению, отказу от вредных привычек и введению самоконтроля. Пациент-ориентированное здравоохранение может стать самым эффективным и оптимальным по затратам путем к улучшению результатов лечения для пациентов.</a:t>
            </a:r>
          </a:p>
        </p:txBody>
      </p:sp>
      <p:pic>
        <p:nvPicPr>
          <p:cNvPr id="5122" name="Picture 2" descr="H:\2016\Жулев\54d657f3837092b62bffb6316ef56caa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48064" y="1995686"/>
            <a:ext cx="3600400" cy="24007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3528" y="195486"/>
            <a:ext cx="8710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C006C"/>
                </a:solidFill>
                <a:latin typeface="+mn-lt"/>
              </a:rPr>
              <a:t>Декларация о пациент-ориентированном здравоохранении </a:t>
            </a:r>
            <a:endParaRPr lang="ru-RU" sz="2400" b="1" dirty="0">
              <a:solidFill>
                <a:srgbClr val="1C006C"/>
              </a:solidFill>
              <a:effectLst/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779662"/>
            <a:ext cx="4644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C006C"/>
                </a:solidFill>
                <a:latin typeface="+mn-lt"/>
              </a:rPr>
              <a:t>Пациент-ориентированное здравоохранение – </a:t>
            </a:r>
            <a:br>
              <a:rPr lang="ru-RU" sz="1400" dirty="0">
                <a:solidFill>
                  <a:srgbClr val="1C006C"/>
                </a:solidFill>
                <a:latin typeface="+mn-lt"/>
              </a:rPr>
            </a:br>
            <a:r>
              <a:rPr lang="ru-RU" sz="1400" dirty="0">
                <a:solidFill>
                  <a:srgbClr val="1C006C"/>
                </a:solidFill>
                <a:latin typeface="+mn-lt"/>
              </a:rPr>
              <a:t>путь к справедливой, эффективной и оптимальной </a:t>
            </a:r>
            <a:br>
              <a:rPr lang="ru-RU" sz="1400" dirty="0">
                <a:solidFill>
                  <a:srgbClr val="1C006C"/>
                </a:solidFill>
                <a:latin typeface="+mn-lt"/>
              </a:rPr>
            </a:br>
            <a:r>
              <a:rPr lang="ru-RU" sz="1400" dirty="0">
                <a:solidFill>
                  <a:srgbClr val="1C006C"/>
                </a:solidFill>
                <a:latin typeface="+mn-lt"/>
              </a:rPr>
              <a:t>по затратам системе общественного здравоохранения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" t="521"/>
          <a:stretch>
            <a:fillRect/>
          </a:stretch>
        </p:blipFill>
        <p:spPr>
          <a:xfrm>
            <a:off x="3563888" y="1439947"/>
            <a:ext cx="5145345" cy="26642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131840" y="1059582"/>
            <a:ext cx="5616624" cy="288032"/>
          </a:xfrm>
        </p:spPr>
        <p:txBody>
          <a:bodyPr>
            <a:noAutofit/>
          </a:bodyPr>
          <a:lstStyle/>
          <a:p>
            <a:pPr algn="r"/>
            <a:r>
              <a:rPr lang="en-US" sz="1200" dirty="0">
                <a:solidFill>
                  <a:srgbClr val="1C006C"/>
                </a:solidFill>
                <a:latin typeface="+mj-lt"/>
              </a:rPr>
              <a:t>http://www.patients.ru/</a:t>
            </a:r>
            <a:endParaRPr lang="ru-RU" sz="1200" dirty="0">
              <a:solidFill>
                <a:srgbClr val="1C006C"/>
              </a:solidFill>
              <a:latin typeface="+mj-lt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1347614"/>
            <a:ext cx="25922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500" dirty="0">
                <a:solidFill>
                  <a:srgbClr val="1C006C"/>
                </a:solidFill>
                <a:latin typeface="+mn-lt"/>
              </a:rPr>
              <a:t>С целью содействия координации усилий пациентского сообщества, органов власти и социальных партнеров, ВСП провозгласил Этический Кодекс общественных объединений пациентов и Декларацию прав пациентов и продвигает в России принцип пациент ориентированного здравоохранения.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323528" y="0"/>
            <a:ext cx="8568952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1C006C"/>
                </a:solidFill>
                <a:latin typeface="+mj-lt"/>
                <a:ea typeface="+mj-ea"/>
                <a:cs typeface="+mj-cs"/>
              </a:rPr>
              <a:t>Позиция Всероссийского 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союза пациентов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C00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1C006C"/>
                </a:solidFill>
                <a:latin typeface="+mj-lt"/>
              </a:rPr>
              <a:t>Общественные объединения в здравоохранении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467544" y="1131590"/>
            <a:ext cx="8064896" cy="3240360"/>
            <a:chOff x="467544" y="987574"/>
            <a:chExt cx="8352928" cy="3096344"/>
          </a:xfrm>
        </p:grpSpPr>
        <p:sp>
          <p:nvSpPr>
            <p:cNvPr id="17" name="Подзаголовок 2"/>
            <p:cNvSpPr txBox="1">
              <a:spLocks/>
            </p:cNvSpPr>
            <p:nvPr/>
          </p:nvSpPr>
          <p:spPr bwMode="auto">
            <a:xfrm>
              <a:off x="539552" y="1131590"/>
              <a:ext cx="8280920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1200000"/>
              <a:lightRig rig="threePt" dir="t"/>
            </a:scene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Статья 28. Общественные объединения по защите прав граждан в сфере охраны здоровья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Граждане имеют право на создание общественных объединений по защите прав граждан в сфере охраны здоровья, формируемых на добровольной основе.</a:t>
              </a: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Общественные объединения по защите прав граждан в сфере охраны здоровья могут в установленном законодательством Российской Федерации порядке принимать участие в разработке норм и правил в сфере охраны здоровья и решении вопросов, связанных с нарушением таких норм и правил.</a:t>
              </a: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Общественные объединения по защите прав граждан в сфере охраны здоровья не вправе осуществлять рекламу конкретных торговых наименований лекарственных препаратов, биологически активных добавок, медицинских изделий, специализированных продуктов лечебного питания и заменителей грудного молока.</a:t>
              </a:r>
            </a:p>
            <a:p>
              <a:pPr marL="342900" marR="0" lvl="0" indent="-3429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6" name="Подзаголовок 2"/>
            <p:cNvSpPr txBox="1">
              <a:spLocks/>
            </p:cNvSpPr>
            <p:nvPr/>
          </p:nvSpPr>
          <p:spPr bwMode="auto">
            <a:xfrm>
              <a:off x="467544" y="1059582"/>
              <a:ext cx="8280920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1200000"/>
              <a:lightRig rig="threePt" dir="t"/>
            </a:scene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Статья 28. Общественные объединения по защите прав граждан в сфере охраны здоровья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Граждане имеют право на создание общественных объединений по защите прав граждан в сфере охраны здоровья, формируемых на добровольной основе.</a:t>
              </a: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Общественные объединения по защите прав граждан в сфере охраны здоровья могут в установленном законодательством Российской Федерации порядке принимать участие в разработке норм и правил в сфере охраны здоровья и решении вопросов, связанных с нарушением таких норм и правил.</a:t>
              </a: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Общественные объединения по защите прав граждан в сфере охраны здоровья не вправе осуществлять рекламу конкретных торговых наименований лекарственных препаратов, биологически активных добавок, медицинских изделий, специализированных продуктов лечебного питания и заменителей грудного молока.</a:t>
              </a:r>
            </a:p>
            <a:p>
              <a:pPr marL="342900" marR="0" lvl="0" indent="-3429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4" name="Подзаголовок 2"/>
            <p:cNvSpPr txBox="1">
              <a:spLocks/>
            </p:cNvSpPr>
            <p:nvPr/>
          </p:nvSpPr>
          <p:spPr bwMode="auto">
            <a:xfrm>
              <a:off x="623237" y="987574"/>
              <a:ext cx="8053218" cy="2889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Above" fov="1200000"/>
              <a:lightRig rig="threePt" dir="t"/>
            </a:scene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lvl="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ФЗ № 323-ФЗ «Об основах охраны здоровья граждан в Российской Федерации</a:t>
              </a:r>
              <a:br>
                <a:rPr lang="ru-RU" sz="1400" dirty="0">
                  <a:solidFill>
                    <a:srgbClr val="1C006C"/>
                  </a:solidFill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Статья 28. Общественные объединения по защите прав граждан в сфере охраны здоровья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Граждане имеют право на создание общественных объединений по защите прав граждан в сфере охраны здоровья, формируемых на добровольной основе.</a:t>
              </a: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Общественные объединения по защите прав граждан в сфере охраны здоровья могут в установленном законодательством Российской Федерации порядке принимать участие в разработке норм и правил в сфере охраны здоровья и решении вопросов, связанных с нарушением таких норм и правил.</a:t>
              </a: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66700" marR="0" lvl="0" indent="-2667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Общественные объединения по защите прав граждан в сфере охраны здоровья не вправе осуществлять рекламу конкретных торговых наименований лекарственных препаратов, биологически активных добавок, медицинских изделий, специализированных продуктов лечебного питания и заменителей грудного молока.</a:t>
              </a:r>
            </a:p>
            <a:p>
              <a:pPr marL="342900" marR="0" lvl="0" indent="-342900" algn="just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C006C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7715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1C006C"/>
                </a:solidFill>
                <a:latin typeface="+mj-lt"/>
              </a:rPr>
              <a:t>Направления пациент-ориентированного здравоохранения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3528" y="987574"/>
            <a:ext cx="54006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Изменение характера отношений между медицинскими работниками и пациентами: переход от взаимодействий по принципу “главный – подчиненный” к равноправному диалогу и сотрудничеству;</a:t>
            </a:r>
          </a:p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Повышение “прозрачности” систем здравоохранения и их деятельности, так чтобы пациенты могли ориентироваться и взаимодействовать с ними в соответствии со своими потребностями – задавать вопросы, формулировать требования и др.;</a:t>
            </a:r>
          </a:p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Совершенствование знаний и навыков медицинских работников в области коммуникации с пациентами;</a:t>
            </a:r>
          </a:p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Повышение уровня информированности и приверженности к лечению пациентов и членов их семей; </a:t>
            </a:r>
          </a:p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Повышение доступности и понятности медицинской информации.</a:t>
            </a:r>
          </a:p>
        </p:txBody>
      </p:sp>
      <p:pic>
        <p:nvPicPr>
          <p:cNvPr id="6147" name="Picture 3" descr="H:\2016\Жулев\ligonine20090805124231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400" r="6417"/>
          <a:stretch>
            <a:fillRect/>
          </a:stretch>
        </p:blipFill>
        <p:spPr bwMode="auto">
          <a:xfrm>
            <a:off x="5478474" y="1203599"/>
            <a:ext cx="3558022" cy="30963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3528" y="1059582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Формирование постоянного диалога с пациентским сообществом: Советы в области защиты прав пациентов.</a:t>
            </a:r>
          </a:p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Вовлечение пациентских организаций в разработку и реализацию политики в сфере здравоохранения – проведение обсуждения проектов НПА с целевыми группами.</a:t>
            </a:r>
          </a:p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Общественный контроль в сфере здравоохранения.</a:t>
            </a:r>
          </a:p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Независимая оценка качества, опросы, анкетирование.</a:t>
            </a:r>
          </a:p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Государственная поддержка пациентских организаций.</a:t>
            </a:r>
          </a:p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Программы информирования пациентов.</a:t>
            </a:r>
          </a:p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Совершенствование нормативно-правовой базы в целях дальнейшей реализации принципов пациент-ориентированного здравоохранения.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5220072" y="1275606"/>
            <a:ext cx="3744416" cy="3096344"/>
            <a:chOff x="5148064" y="1059582"/>
            <a:chExt cx="3960440" cy="3096000"/>
          </a:xfrm>
        </p:grpSpPr>
        <p:pic>
          <p:nvPicPr>
            <p:cNvPr id="7170" name="Picture 2" descr="H:\2016\Жулев\1d37541a-10dd-4b9c-9ec7-d0c445f0939f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27000" contrast="-29000"/>
            </a:blip>
            <a:srcRect l="17007" r="11037"/>
            <a:stretch>
              <a:fillRect/>
            </a:stretch>
          </p:blipFill>
          <p:spPr bwMode="auto">
            <a:xfrm>
              <a:off x="5148064" y="1059582"/>
              <a:ext cx="3960440" cy="309600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grpSp>
          <p:nvGrpSpPr>
            <p:cNvPr id="19" name="Группа 18"/>
            <p:cNvGrpSpPr/>
            <p:nvPr/>
          </p:nvGrpSpPr>
          <p:grpSpPr>
            <a:xfrm>
              <a:off x="6654814" y="3651870"/>
              <a:ext cx="437466" cy="247321"/>
              <a:chOff x="6588224" y="3692581"/>
              <a:chExt cx="437466" cy="247321"/>
            </a:xfrm>
          </p:grpSpPr>
          <p:sp>
            <p:nvSpPr>
              <p:cNvPr id="16" name="Дуга 15"/>
              <p:cNvSpPr/>
              <p:nvPr/>
            </p:nvSpPr>
            <p:spPr>
              <a:xfrm>
                <a:off x="6588224" y="3795886"/>
                <a:ext cx="432048" cy="144016"/>
              </a:xfrm>
              <a:prstGeom prst="arc">
                <a:avLst>
                  <a:gd name="adj1" fmla="val 16200000"/>
                  <a:gd name="adj2" fmla="val 21202679"/>
                </a:avLst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1914582">
                <a:off x="6593642" y="3692581"/>
                <a:ext cx="432048" cy="144016"/>
              </a:xfrm>
              <a:prstGeom prst="arc">
                <a:avLst>
                  <a:gd name="adj1" fmla="val 16200000"/>
                  <a:gd name="adj2" fmla="val 20967619"/>
                </a:avLst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7715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1C006C"/>
                </a:solidFill>
                <a:latin typeface="+mj-lt"/>
              </a:rPr>
              <a:t>Направления пациент-ориентированного здравоохранения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323528" y="699542"/>
            <a:ext cx="8640960" cy="3960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 fov="1200000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Статья 3. Право граждан на участие в осуществлении общественного контроля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 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Граждане Российской Федерации (далее также - граждане) вправе участвовать в осуществлении общественного контроля как лично, так и в составе общественных объединений и иных негосударственных некоммерческих организаций.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Участие гражданина в осуществлении общественного контроля является добровольным. Никто не вправе оказывать воздействие на гражданина с целью принудить его к участию или неучастию в осуществлении общественного контроля, а также препятствовать реализации его права на участие в осуществлении общественного контроля.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Граждане участвуют в осуществлении общественного контроля в качестве общественных инспекторов и общественных экспертов в порядке, установленном настоящим Федеральным законом и другими федеральными законами.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Общественные объединения и иные негосударственные некоммерческие организации вправе участвовать в осуществлении общественного контроля в соответствии с настоящим Федеральным законом и другими федеральными законами.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Общественные объединения и иные негосударственные некоммерческие организации могут являться организаторами таких форм общественного контроля,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как общественный мониторинг, общественное обсуждение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а также принимать участие в осуществлении общественного контроля в других формах, предусмотренных настоящим Федеральным законом.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В случаях, предусмотренных федеральными законами, общественные объединения и иные негосударственные некоммерческие организации, осуществляющие деятельность в отдельных сферах общественных отношений, могут быть наделены указанными федеральными законами дополнительными полномочиями по осуществлению общественного контроля.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Особенности осуществления общественного контроля профессиональными союзами и общественными объединениями потребителей могут устанавливаться соответствующими федеральными законами.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C006C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51520" y="771550"/>
            <a:ext cx="8640960" cy="38164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Above" fov="1200000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ФЗ № 212-ФЗ от 21.07.2014 «Об основах общественного контроля в Российской Федерации»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Статья 3. Право граждан на участие в осуществлении общественного контроля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 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Граждане Российской Федерации (далее также - граждане) вправе участвовать в осуществлении общественного контроля как лично, так и в составе общественных объединений и иных негосударственных некоммерческих организаций.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Участие гражданина в осуществлении общественного контроля является добровольным. Никто не вправе оказывать воздействие на гражданина с целью принудить его к участию или неучастию в осуществлении общественного контроля, а также препятствовать реализации его права на участие в осуществлении общественного контроля.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Граждане участвуют в осуществлении общественного контроля в качестве общественных инспекторов и общественных экспертов в порядке, установленном настоящим Федеральным законом и другими федеральными законами.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Общественные объединения и иные негосударственные некоммерческие организации вправе участвовать в осуществлении общественного контроля в соответствии с настоящим Федеральным законом и другими федеральными законами.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Общественные объединения и иные негосударственные некоммерческие организации могут являться организаторами таких форм общественного контроля,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как общественный мониторинг, общественное обсуждение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а также принимать участие в осуществлении общественного контроля в других формах, предусмотренных настоящим Федеральным законом.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В случаях, предусмотренных федеральными законами, общественные объединения и иные негосударственные некоммерческие организации, осуществляющие деятельность в отдельных сферах общественных отношений, могут быть наделены указанными федеральными законами дополнительными полномочиями по осуществлению общественного контроля.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Особенности осуществления общественного контроля профессиональными союзами и общественными объединениями потребителей могут устанавливаться соответствующими федеральными законами.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C006C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1C006C"/>
                </a:solidFill>
                <a:latin typeface="+mj-lt"/>
              </a:rPr>
              <a:t>Общественный контроль в здравоохранении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-\Documents\ОООИБРС\ВСП\Презентация ВСП\элементы презентации 16х9\четырехуг_бирюз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14890"/>
            <a:ext cx="7786710" cy="307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771550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rgbClr val="1C006C"/>
                </a:solidFill>
                <a:latin typeface="Calibri" pitchFamily="34" charset="0"/>
              </a:rPr>
              <a:t>Общество пациентов </a:t>
            </a:r>
            <a:br>
              <a:rPr lang="ru-RU" sz="1800" dirty="0">
                <a:solidFill>
                  <a:srgbClr val="1C006C"/>
                </a:solidFill>
                <a:latin typeface="Calibri" pitchFamily="34" charset="0"/>
              </a:rPr>
            </a:br>
            <a:r>
              <a:rPr lang="ru-RU" sz="1800" dirty="0">
                <a:solidFill>
                  <a:srgbClr val="1C006C"/>
                </a:solidFill>
                <a:latin typeface="Calibri" pitchFamily="34" charset="0"/>
              </a:rPr>
              <a:t>- партнер в реализации пациент-ориентированного здравоохранения</a:t>
            </a:r>
            <a:endParaRPr lang="ru-RU" sz="1800" dirty="0">
              <a:solidFill>
                <a:srgbClr val="1C006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714890"/>
            <a:ext cx="457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VII </a:t>
            </a:r>
            <a:r>
              <a:rPr lang="ru-RU" sz="1100" dirty="0">
                <a:solidFill>
                  <a:schemeClr val="bg1"/>
                </a:solidFill>
              </a:rPr>
              <a:t>Всероссийский конгресс пациентов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57158" y="4929186"/>
            <a:ext cx="1571636" cy="21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700" b="1" dirty="0">
                <a:solidFill>
                  <a:srgbClr val="342D7B"/>
                </a:solidFill>
              </a:rPr>
              <a:t>www.patients.ru 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342D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 descr="C:\Users\User-\Documents\ОООИБРС\ВСП\Презентация ВСП\элементы презентации 16х9\полосы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5550"/>
            <a:ext cx="9137651" cy="36000"/>
          </a:xfrm>
          <a:prstGeom prst="rect">
            <a:avLst/>
          </a:prstGeom>
          <a:noFill/>
        </p:spPr>
      </p:pic>
      <p:pic>
        <p:nvPicPr>
          <p:cNvPr id="11" name="Picture 2" descr="H:\2016\Символика конгресса\7 КОНГРЕСС-лого2-р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590" y="4659982"/>
            <a:ext cx="361881" cy="371378"/>
          </a:xfrm>
          <a:prstGeom prst="rect">
            <a:avLst/>
          </a:prstGeom>
          <a:noFill/>
        </p:spPr>
      </p:pic>
      <p:sp>
        <p:nvSpPr>
          <p:cNvPr id="14" name="Содержимое 1"/>
          <p:cNvSpPr txBox="1">
            <a:spLocks/>
          </p:cNvSpPr>
          <p:nvPr/>
        </p:nvSpPr>
        <p:spPr>
          <a:xfrm>
            <a:off x="395536" y="1275606"/>
            <a:ext cx="5040560" cy="28803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«Профсоюзная организация» – голос целевых групп населения.</a:t>
            </a:r>
          </a:p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Конструктивность в диалоге с властью.</a:t>
            </a:r>
          </a:p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300" dirty="0" err="1">
                <a:solidFill>
                  <a:srgbClr val="1C006C"/>
                </a:solidFill>
                <a:latin typeface="+mn-lt"/>
              </a:rPr>
              <a:t>Мотивированность</a:t>
            </a:r>
            <a:r>
              <a:rPr lang="ru-RU" sz="1300" dirty="0">
                <a:solidFill>
                  <a:srgbClr val="1C006C"/>
                </a:solidFill>
                <a:latin typeface="+mn-lt"/>
              </a:rPr>
              <a:t> к содействию повышения доступности и качества медицинской помощи.</a:t>
            </a:r>
          </a:p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Меньшая зависимость от системы.</a:t>
            </a:r>
          </a:p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Общение с разными структурами власти, межведомственная деятельность.</a:t>
            </a:r>
          </a:p>
          <a:p>
            <a:pPr marL="358775" indent="-358775">
              <a:spcAft>
                <a:spcPts val="1200"/>
              </a:spcAft>
              <a:buClr>
                <a:srgbClr val="268FA8"/>
              </a:buClr>
              <a:buFont typeface="Wingdings" pitchFamily="2" charset="2"/>
              <a:buChar char="q"/>
              <a:defRPr/>
            </a:pPr>
            <a:r>
              <a:rPr lang="ru-RU" sz="1300" dirty="0">
                <a:solidFill>
                  <a:srgbClr val="1C006C"/>
                </a:solidFill>
                <a:latin typeface="+mn-lt"/>
              </a:rPr>
              <a:t>Возможность информирования целевых групп о сути проводимой политики и решений государственных органов власти.</a:t>
            </a:r>
          </a:p>
        </p:txBody>
      </p:sp>
      <p:pic>
        <p:nvPicPr>
          <p:cNvPr id="1027" name="Picture 3" descr="H:\2016\Жулев\1783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9000" contrast="-22000"/>
          </a:blip>
          <a:srcRect r="3227"/>
          <a:stretch>
            <a:fillRect/>
          </a:stretch>
        </p:blipFill>
        <p:spPr bwMode="auto">
          <a:xfrm>
            <a:off x="5206647" y="1203942"/>
            <a:ext cx="3901857" cy="302399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С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1835</Words>
  <Application>Microsoft Office PowerPoint</Application>
  <PresentationFormat>Экран (16:9)</PresentationFormat>
  <Paragraphs>260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Tahoma</vt:lpstr>
      <vt:lpstr>Times New Roman</vt:lpstr>
      <vt:lpstr>Wingdings</vt:lpstr>
      <vt:lpstr>ВСП</vt:lpstr>
      <vt:lpstr>  РОЛЬ ОБЩЕСТВЕННЫХ ОРГАНИЗАЦИЙ ПАЦИЕНТОВ В ПОВЫШЕНИИ ЭФФЕКТИВНОСТИ СИСТЕМЫ ЗДРАВООХРАНЕНИЯ</vt:lpstr>
      <vt:lpstr>Здравоохранение, ориентированное на пациента</vt:lpstr>
      <vt:lpstr>Презентация PowerPoint</vt:lpstr>
      <vt:lpstr>http://www.patients.ru/</vt:lpstr>
      <vt:lpstr>Общественные объединения в здравоохранении</vt:lpstr>
      <vt:lpstr>Направления пациент-ориентированного здравоохранения</vt:lpstr>
      <vt:lpstr>Направления пациент-ориентированного здравоохранения</vt:lpstr>
      <vt:lpstr>Общественный контроль в здравоохранении</vt:lpstr>
      <vt:lpstr>Общество пациентов  - партнер в реализации пациент-ориентированного здравоохранения</vt:lpstr>
      <vt:lpstr>Общественные советы в здравоохранении</vt:lpstr>
      <vt:lpstr>Совет общественных организаций по защите прав пациентов при Минздраве РФ</vt:lpstr>
      <vt:lpstr>Общественные советы в здравоохранении</vt:lpstr>
      <vt:lpstr>Общественные советы в здравоохранении в регионах</vt:lpstr>
      <vt:lpstr>ВСП и общественные советы в здравоохранении</vt:lpstr>
      <vt:lpstr>Общественные советы в здравоохранении в регионах - 2016</vt:lpstr>
      <vt:lpstr>Общественные советы в здравоохранении в регионах</vt:lpstr>
      <vt:lpstr>ВСП и общественное участие в здравоохранении</vt:lpstr>
      <vt:lpstr>ВСП и общественное участие в здравоохранении</vt:lpstr>
      <vt:lpstr>Проблемы общественного контроля со стороны НКО </vt:lpstr>
      <vt:lpstr>Проблемы общественного контроля со стороны органов власти </vt:lpstr>
      <vt:lpstr>Предложения Всероссийского союза пациентов</vt:lpstr>
      <vt:lpstr>Вопросы волнующие пациентское сообщество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</dc:creator>
  <cp:lastModifiedBy>Yuri Zhulev</cp:lastModifiedBy>
  <cp:revision>152</cp:revision>
  <dcterms:created xsi:type="dcterms:W3CDTF">2014-12-13T19:13:32Z</dcterms:created>
  <dcterms:modified xsi:type="dcterms:W3CDTF">2016-11-06T10:30:17Z</dcterms:modified>
</cp:coreProperties>
</file>